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notesMasterIdLst>
    <p:notesMasterId r:id="rId34"/>
  </p:notesMasterIdLst>
  <p:sldIdLst>
    <p:sldId id="256" r:id="rId2"/>
    <p:sldId id="257" r:id="rId3"/>
    <p:sldId id="258" r:id="rId4"/>
    <p:sldId id="289" r:id="rId5"/>
    <p:sldId id="259" r:id="rId6"/>
    <p:sldId id="260" r:id="rId7"/>
    <p:sldId id="261" r:id="rId8"/>
    <p:sldId id="263" r:id="rId9"/>
    <p:sldId id="266" r:id="rId10"/>
    <p:sldId id="267" r:id="rId11"/>
    <p:sldId id="269" r:id="rId12"/>
    <p:sldId id="264" r:id="rId13"/>
    <p:sldId id="268" r:id="rId14"/>
    <p:sldId id="270" r:id="rId15"/>
    <p:sldId id="276" r:id="rId16"/>
    <p:sldId id="271" r:id="rId17"/>
    <p:sldId id="272" r:id="rId18"/>
    <p:sldId id="280" r:id="rId19"/>
    <p:sldId id="277" r:id="rId20"/>
    <p:sldId id="273" r:id="rId21"/>
    <p:sldId id="281" r:id="rId22"/>
    <p:sldId id="282" r:id="rId23"/>
    <p:sldId id="283" r:id="rId24"/>
    <p:sldId id="284" r:id="rId25"/>
    <p:sldId id="275" r:id="rId26"/>
    <p:sldId id="293" r:id="rId27"/>
    <p:sldId id="290" r:id="rId28"/>
    <p:sldId id="291" r:id="rId29"/>
    <p:sldId id="286" r:id="rId30"/>
    <p:sldId id="287" r:id="rId31"/>
    <p:sldId id="288" r:id="rId32"/>
    <p:sldId id="292"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EFACA"/>
    <a:srgbClr val="FF6699"/>
    <a:srgbClr val="FF00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64" d="100"/>
          <a:sy n="64" d="100"/>
        </p:scale>
        <p:origin x="1512"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252422-9162-4C99-89E5-4D46BAA59BD7}" type="doc">
      <dgm:prSet loTypeId="urn:microsoft.com/office/officeart/2005/8/layout/venn3" loCatId="relationship" qsTypeId="urn:microsoft.com/office/officeart/2005/8/quickstyle/3d2" qsCatId="3D" csTypeId="urn:microsoft.com/office/officeart/2005/8/colors/accent2_2" csCatId="accent2" phldr="1"/>
      <dgm:spPr/>
      <dgm:t>
        <a:bodyPr/>
        <a:lstStyle/>
        <a:p>
          <a:endParaRPr lang="fr-FR"/>
        </a:p>
      </dgm:t>
    </dgm:pt>
    <dgm:pt modelId="{F330C762-98B7-4315-AB97-083C8A1273CE}">
      <dgm:prSet phldrT="[Texte]" custT="1"/>
      <dgm:spPr/>
      <dgm:t>
        <a:bodyPr/>
        <a:lstStyle/>
        <a:p>
          <a:r>
            <a:rPr lang="ar-MA" sz="1200" b="1" dirty="0"/>
            <a:t>الأطفال هم أصحاب حقوق في حد ذاتها </a:t>
          </a:r>
          <a:r>
            <a:rPr lang="ar-MA" sz="1200" dirty="0"/>
            <a:t>، والذين لديهم إمكانية الوصول إلى معلومات يسهل فهمها والتي تؤخذ وجهات نظرهم وآرائهم في الاعتبار</a:t>
          </a:r>
          <a:endParaRPr lang="fr-FR" sz="1200" dirty="0"/>
        </a:p>
      </dgm:t>
    </dgm:pt>
    <dgm:pt modelId="{9BBE8960-4A40-491B-B662-0F8036032E51}" type="parTrans" cxnId="{FD88C09E-1D09-44EC-B17A-821D804ACEA5}">
      <dgm:prSet/>
      <dgm:spPr/>
      <dgm:t>
        <a:bodyPr/>
        <a:lstStyle/>
        <a:p>
          <a:endParaRPr lang="fr-FR"/>
        </a:p>
      </dgm:t>
    </dgm:pt>
    <dgm:pt modelId="{628F6DA5-1C69-4F53-8943-90813C66CB7B}" type="sibTrans" cxnId="{FD88C09E-1D09-44EC-B17A-821D804ACEA5}">
      <dgm:prSet/>
      <dgm:spPr/>
      <dgm:t>
        <a:bodyPr/>
        <a:lstStyle/>
        <a:p>
          <a:endParaRPr lang="fr-FR"/>
        </a:p>
      </dgm:t>
    </dgm:pt>
    <dgm:pt modelId="{4D06F05F-73E4-4F20-BE19-BFC50F94240B}">
      <dgm:prSet phldrT="[Texte]" custT="1"/>
      <dgm:spPr/>
      <dgm:t>
        <a:bodyPr/>
        <a:lstStyle/>
        <a:p>
          <a:r>
            <a:rPr lang="ar-MA" sz="1200" dirty="0"/>
            <a:t>يتم دائمًا مراعاة </a:t>
          </a:r>
          <a:r>
            <a:rPr lang="ar-MA" sz="1200" b="1" dirty="0"/>
            <a:t>مصالح الطفل الفضلى </a:t>
          </a:r>
          <a:r>
            <a:rPr lang="ar-MA" sz="1200" dirty="0"/>
            <a:t>في جميع القرارات المتعلقة بالأطفال</a:t>
          </a:r>
          <a:endParaRPr lang="fr-FR" sz="1200" dirty="0"/>
        </a:p>
      </dgm:t>
    </dgm:pt>
    <dgm:pt modelId="{A078EC7C-524E-4006-96B5-77FE3C6DF9A9}" type="parTrans" cxnId="{A46477B8-A478-4653-A5A4-50D337BB8D4D}">
      <dgm:prSet/>
      <dgm:spPr/>
      <dgm:t>
        <a:bodyPr/>
        <a:lstStyle/>
        <a:p>
          <a:endParaRPr lang="fr-FR"/>
        </a:p>
      </dgm:t>
    </dgm:pt>
    <dgm:pt modelId="{60C840D2-EE95-4292-BD1E-9FBE0274A90C}" type="sibTrans" cxnId="{A46477B8-A478-4653-A5A4-50D337BB8D4D}">
      <dgm:prSet/>
      <dgm:spPr/>
      <dgm:t>
        <a:bodyPr/>
        <a:lstStyle/>
        <a:p>
          <a:endParaRPr lang="fr-FR"/>
        </a:p>
      </dgm:t>
    </dgm:pt>
    <dgm:pt modelId="{1FBD57B2-AE7F-4E88-9914-2CC6EC96C8E5}">
      <dgm:prSet phldrT="[Texte]" custT="1"/>
      <dgm:spPr/>
      <dgm:t>
        <a:bodyPr/>
        <a:lstStyle/>
        <a:p>
          <a:r>
            <a:rPr lang="ar-MA" sz="1200" dirty="0"/>
            <a:t>تشترط ظروف استقبال الأطفال ورعايتهم ضمان </a:t>
          </a:r>
          <a:r>
            <a:rPr lang="ar-MA" sz="1200" b="1" dirty="0"/>
            <a:t>صون  كرامتهم وسلامتهم الجسدية والنفسية والاجتماعية</a:t>
          </a:r>
          <a:endParaRPr lang="fr-FR" sz="1200" b="1" dirty="0"/>
        </a:p>
      </dgm:t>
    </dgm:pt>
    <dgm:pt modelId="{E1CEB1D9-30B7-4BF5-9122-AAD987F393EA}" type="parTrans" cxnId="{9E22E19D-29C8-4786-9116-8E7D3FAB4B05}">
      <dgm:prSet/>
      <dgm:spPr/>
      <dgm:t>
        <a:bodyPr/>
        <a:lstStyle/>
        <a:p>
          <a:endParaRPr lang="fr-FR"/>
        </a:p>
      </dgm:t>
    </dgm:pt>
    <dgm:pt modelId="{A41AB050-B512-4B3B-896A-7E36F30AF0B6}" type="sibTrans" cxnId="{9E22E19D-29C8-4786-9116-8E7D3FAB4B05}">
      <dgm:prSet/>
      <dgm:spPr/>
      <dgm:t>
        <a:bodyPr/>
        <a:lstStyle/>
        <a:p>
          <a:endParaRPr lang="fr-FR"/>
        </a:p>
      </dgm:t>
    </dgm:pt>
    <dgm:pt modelId="{6B50862B-7751-432F-A72C-140AAAE93ECA}">
      <dgm:prSet phldrT="[Texte]" custT="1"/>
      <dgm:spPr/>
      <dgm:t>
        <a:bodyPr/>
        <a:lstStyle/>
        <a:p>
          <a:r>
            <a:rPr lang="ar-MA" sz="1200" dirty="0"/>
            <a:t>يعامل الأطفال </a:t>
          </a:r>
          <a:r>
            <a:rPr lang="ar-MA" sz="1200" b="1" dirty="0"/>
            <a:t>بإنصاف ودون تمييز</a:t>
          </a:r>
          <a:r>
            <a:rPr lang="ar-MA" sz="1200" dirty="0"/>
            <a:t> ، بغض النظر عن طبقتهم الاجتماعية أو جنسهم أو أصلهم أو وضعهم الاقتصادي أو أي وضع آخر</a:t>
          </a:r>
          <a:endParaRPr lang="fr-FR" sz="1200" dirty="0"/>
        </a:p>
      </dgm:t>
    </dgm:pt>
    <dgm:pt modelId="{E4E406C5-23EF-4BE7-982C-EE1D5CFFD823}" type="parTrans" cxnId="{76F1B597-A5A2-4E2E-BD5E-2F168C3FC813}">
      <dgm:prSet/>
      <dgm:spPr/>
      <dgm:t>
        <a:bodyPr/>
        <a:lstStyle/>
        <a:p>
          <a:endParaRPr lang="fr-FR"/>
        </a:p>
      </dgm:t>
    </dgm:pt>
    <dgm:pt modelId="{BEE8401A-12BB-4EA9-B6FB-74C32F2D8D2D}" type="sibTrans" cxnId="{76F1B597-A5A2-4E2E-BD5E-2F168C3FC813}">
      <dgm:prSet/>
      <dgm:spPr/>
      <dgm:t>
        <a:bodyPr/>
        <a:lstStyle/>
        <a:p>
          <a:endParaRPr lang="fr-FR"/>
        </a:p>
      </dgm:t>
    </dgm:pt>
    <dgm:pt modelId="{AFA9AF1E-3489-4B3A-86A7-54A85A82B78A}">
      <dgm:prSet custT="1"/>
      <dgm:spPr/>
      <dgm:t>
        <a:bodyPr/>
        <a:lstStyle/>
        <a:p>
          <a:r>
            <a:rPr lang="ar-MA" sz="1200" dirty="0"/>
            <a:t>يتم التعامل مع جميع الأطفال </a:t>
          </a:r>
          <a:r>
            <a:rPr lang="ar-MA" sz="1200" b="1" dirty="0"/>
            <a:t>باحترام</a:t>
          </a:r>
          <a:r>
            <a:rPr lang="ar-MA" sz="1200" dirty="0"/>
            <a:t> مع ضمان حماية خصوصيتهم </a:t>
          </a:r>
        </a:p>
      </dgm:t>
    </dgm:pt>
    <dgm:pt modelId="{663711CC-D175-4714-8027-039E4A6B288B}" type="parTrans" cxnId="{8F8C7A8C-5105-4A2E-8576-96D2B6A501E0}">
      <dgm:prSet/>
      <dgm:spPr/>
      <dgm:t>
        <a:bodyPr/>
        <a:lstStyle/>
        <a:p>
          <a:endParaRPr lang="fr-FR"/>
        </a:p>
      </dgm:t>
    </dgm:pt>
    <dgm:pt modelId="{E6DC3D20-1903-4319-96E5-3C0AE4EEECD4}" type="sibTrans" cxnId="{8F8C7A8C-5105-4A2E-8576-96D2B6A501E0}">
      <dgm:prSet/>
      <dgm:spPr/>
      <dgm:t>
        <a:bodyPr/>
        <a:lstStyle/>
        <a:p>
          <a:endParaRPr lang="fr-FR"/>
        </a:p>
      </dgm:t>
    </dgm:pt>
    <dgm:pt modelId="{4D7D81B0-B550-4B14-B9C5-18441BD511E7}">
      <dgm:prSet custT="1"/>
      <dgm:spPr/>
      <dgm:t>
        <a:bodyPr/>
        <a:lstStyle/>
        <a:p>
          <a:r>
            <a:rPr lang="ar-MA" sz="1200" dirty="0"/>
            <a:t>يتمتع الأطفال</a:t>
          </a:r>
          <a:r>
            <a:rPr lang="ar-MA" sz="1200" b="1" dirty="0"/>
            <a:t> بالحماية </a:t>
          </a:r>
          <a:r>
            <a:rPr lang="ar-MA" sz="1200" dirty="0"/>
            <a:t>الواجبة من جميع أشكال العنف والإيذاء والاستغلال.</a:t>
          </a:r>
        </a:p>
        <a:p>
          <a:r>
            <a:rPr lang="ar-MA" sz="1200" dirty="0"/>
            <a:t>  كرامتهم  </a:t>
          </a:r>
        </a:p>
        <a:p>
          <a:r>
            <a:rPr lang="ar-MA" sz="1200" dirty="0"/>
            <a:t>وسلامتهم مضمونة</a:t>
          </a:r>
        </a:p>
      </dgm:t>
    </dgm:pt>
    <dgm:pt modelId="{3600C1C1-331C-4915-946D-A503BA47B153}" type="parTrans" cxnId="{CB09D71E-2D47-4040-ACF2-9023AC072AF1}">
      <dgm:prSet/>
      <dgm:spPr/>
      <dgm:t>
        <a:bodyPr/>
        <a:lstStyle/>
        <a:p>
          <a:endParaRPr lang="fr-FR"/>
        </a:p>
      </dgm:t>
    </dgm:pt>
    <dgm:pt modelId="{64B3521D-3543-465F-ADD9-14FA37578B37}" type="sibTrans" cxnId="{CB09D71E-2D47-4040-ACF2-9023AC072AF1}">
      <dgm:prSet/>
      <dgm:spPr/>
      <dgm:t>
        <a:bodyPr/>
        <a:lstStyle/>
        <a:p>
          <a:endParaRPr lang="fr-FR"/>
        </a:p>
      </dgm:t>
    </dgm:pt>
    <dgm:pt modelId="{930AC30F-AB57-4B99-8578-19BA118ABE84}" type="pres">
      <dgm:prSet presAssocID="{C8252422-9162-4C99-89E5-4D46BAA59BD7}" presName="Name0" presStyleCnt="0">
        <dgm:presLayoutVars>
          <dgm:dir/>
          <dgm:resizeHandles val="exact"/>
        </dgm:presLayoutVars>
      </dgm:prSet>
      <dgm:spPr/>
    </dgm:pt>
    <dgm:pt modelId="{95F1E3F4-BE32-40E3-84F5-57F29E08C5C9}" type="pres">
      <dgm:prSet presAssocID="{F330C762-98B7-4315-AB97-083C8A1273CE}" presName="Name5" presStyleLbl="vennNode1" presStyleIdx="0" presStyleCnt="6" custScaleX="91431" custScaleY="140865" custLinFactNeighborY="-4512">
        <dgm:presLayoutVars>
          <dgm:bulletEnabled val="1"/>
        </dgm:presLayoutVars>
      </dgm:prSet>
      <dgm:spPr/>
    </dgm:pt>
    <dgm:pt modelId="{365303AC-0AAC-4E11-8941-31AACB07C30C}" type="pres">
      <dgm:prSet presAssocID="{628F6DA5-1C69-4F53-8943-90813C66CB7B}" presName="space" presStyleCnt="0"/>
      <dgm:spPr/>
    </dgm:pt>
    <dgm:pt modelId="{762A9D36-5674-4991-B46E-D6FE1B96FF86}" type="pres">
      <dgm:prSet presAssocID="{4D06F05F-73E4-4F20-BE19-BFC50F94240B}" presName="Name5" presStyleLbl="vennNode1" presStyleIdx="1" presStyleCnt="6" custScaleY="154931" custLinFactNeighborY="-4603">
        <dgm:presLayoutVars>
          <dgm:bulletEnabled val="1"/>
        </dgm:presLayoutVars>
      </dgm:prSet>
      <dgm:spPr/>
    </dgm:pt>
    <dgm:pt modelId="{0BCF7D34-621C-4E29-AFF2-A32D2682E689}" type="pres">
      <dgm:prSet presAssocID="{60C840D2-EE95-4292-BD1E-9FBE0274A90C}" presName="space" presStyleCnt="0"/>
      <dgm:spPr/>
    </dgm:pt>
    <dgm:pt modelId="{67D62293-2944-4943-856A-5B878E0721F4}" type="pres">
      <dgm:prSet presAssocID="{1FBD57B2-AE7F-4E88-9914-2CC6EC96C8E5}" presName="Name5" presStyleLbl="vennNode1" presStyleIdx="2" presStyleCnt="6" custScaleY="153241" custLinFactNeighborY="4272">
        <dgm:presLayoutVars>
          <dgm:bulletEnabled val="1"/>
        </dgm:presLayoutVars>
      </dgm:prSet>
      <dgm:spPr/>
    </dgm:pt>
    <dgm:pt modelId="{96BBADD9-4B5B-4F8B-8CF0-375EFBBB57C6}" type="pres">
      <dgm:prSet presAssocID="{A41AB050-B512-4B3B-896A-7E36F30AF0B6}" presName="space" presStyleCnt="0"/>
      <dgm:spPr/>
    </dgm:pt>
    <dgm:pt modelId="{3CCF9922-9BAF-4824-BDD1-518606A2AC80}" type="pres">
      <dgm:prSet presAssocID="{6B50862B-7751-432F-A72C-140AAAE93ECA}" presName="Name5" presStyleLbl="vennNode1" presStyleIdx="3" presStyleCnt="6" custScaleY="148719">
        <dgm:presLayoutVars>
          <dgm:bulletEnabled val="1"/>
        </dgm:presLayoutVars>
      </dgm:prSet>
      <dgm:spPr/>
    </dgm:pt>
    <dgm:pt modelId="{3DC90217-186B-4DC5-8330-619BB6C71458}" type="pres">
      <dgm:prSet presAssocID="{BEE8401A-12BB-4EA9-B6FB-74C32F2D8D2D}" presName="space" presStyleCnt="0"/>
      <dgm:spPr/>
    </dgm:pt>
    <dgm:pt modelId="{B5213378-32D6-445F-A4E3-AA044D443E5D}" type="pres">
      <dgm:prSet presAssocID="{4D7D81B0-B550-4B14-B9C5-18441BD511E7}" presName="Name5" presStyleLbl="vennNode1" presStyleIdx="4" presStyleCnt="6" custScaleY="148719">
        <dgm:presLayoutVars>
          <dgm:bulletEnabled val="1"/>
        </dgm:presLayoutVars>
      </dgm:prSet>
      <dgm:spPr/>
    </dgm:pt>
    <dgm:pt modelId="{1F466B9D-43AF-44E3-94E7-88FB0C51521E}" type="pres">
      <dgm:prSet presAssocID="{64B3521D-3543-465F-ADD9-14FA37578B37}" presName="space" presStyleCnt="0"/>
      <dgm:spPr/>
    </dgm:pt>
    <dgm:pt modelId="{792B67AA-BF8D-40A4-B2A5-0712C2F4A4F1}" type="pres">
      <dgm:prSet presAssocID="{AFA9AF1E-3489-4B3A-86A7-54A85A82B78A}" presName="Name5" presStyleLbl="vennNode1" presStyleIdx="5" presStyleCnt="6" custScaleX="106168" custScaleY="147475" custLinFactNeighborX="-37276" custLinFactNeighborY="1243">
        <dgm:presLayoutVars>
          <dgm:bulletEnabled val="1"/>
        </dgm:presLayoutVars>
      </dgm:prSet>
      <dgm:spPr/>
    </dgm:pt>
  </dgm:ptLst>
  <dgm:cxnLst>
    <dgm:cxn modelId="{CB09D71E-2D47-4040-ACF2-9023AC072AF1}" srcId="{C8252422-9162-4C99-89E5-4D46BAA59BD7}" destId="{4D7D81B0-B550-4B14-B9C5-18441BD511E7}" srcOrd="4" destOrd="0" parTransId="{3600C1C1-331C-4915-946D-A503BA47B153}" sibTransId="{64B3521D-3543-465F-ADD9-14FA37578B37}"/>
    <dgm:cxn modelId="{9E734353-6333-4BF8-8ADC-B010AE10CFD6}" type="presOf" srcId="{4D7D81B0-B550-4B14-B9C5-18441BD511E7}" destId="{B5213378-32D6-445F-A4E3-AA044D443E5D}" srcOrd="0" destOrd="0" presId="urn:microsoft.com/office/officeart/2005/8/layout/venn3"/>
    <dgm:cxn modelId="{074E9E5A-3844-4146-AE02-4EC8D2987B8F}" type="presOf" srcId="{AFA9AF1E-3489-4B3A-86A7-54A85A82B78A}" destId="{792B67AA-BF8D-40A4-B2A5-0712C2F4A4F1}" srcOrd="0" destOrd="0" presId="urn:microsoft.com/office/officeart/2005/8/layout/venn3"/>
    <dgm:cxn modelId="{8F8C7A8C-5105-4A2E-8576-96D2B6A501E0}" srcId="{C8252422-9162-4C99-89E5-4D46BAA59BD7}" destId="{AFA9AF1E-3489-4B3A-86A7-54A85A82B78A}" srcOrd="5" destOrd="0" parTransId="{663711CC-D175-4714-8027-039E4A6B288B}" sibTransId="{E6DC3D20-1903-4319-96E5-3C0AE4EEECD4}"/>
    <dgm:cxn modelId="{76F85495-B40E-433C-A926-887382C74142}" type="presOf" srcId="{6B50862B-7751-432F-A72C-140AAAE93ECA}" destId="{3CCF9922-9BAF-4824-BDD1-518606A2AC80}" srcOrd="0" destOrd="0" presId="urn:microsoft.com/office/officeart/2005/8/layout/venn3"/>
    <dgm:cxn modelId="{76F1B597-A5A2-4E2E-BD5E-2F168C3FC813}" srcId="{C8252422-9162-4C99-89E5-4D46BAA59BD7}" destId="{6B50862B-7751-432F-A72C-140AAAE93ECA}" srcOrd="3" destOrd="0" parTransId="{E4E406C5-23EF-4BE7-982C-EE1D5CFFD823}" sibTransId="{BEE8401A-12BB-4EA9-B6FB-74C32F2D8D2D}"/>
    <dgm:cxn modelId="{9E22E19D-29C8-4786-9116-8E7D3FAB4B05}" srcId="{C8252422-9162-4C99-89E5-4D46BAA59BD7}" destId="{1FBD57B2-AE7F-4E88-9914-2CC6EC96C8E5}" srcOrd="2" destOrd="0" parTransId="{E1CEB1D9-30B7-4BF5-9122-AAD987F393EA}" sibTransId="{A41AB050-B512-4B3B-896A-7E36F30AF0B6}"/>
    <dgm:cxn modelId="{FD88C09E-1D09-44EC-B17A-821D804ACEA5}" srcId="{C8252422-9162-4C99-89E5-4D46BAA59BD7}" destId="{F330C762-98B7-4315-AB97-083C8A1273CE}" srcOrd="0" destOrd="0" parTransId="{9BBE8960-4A40-491B-B662-0F8036032E51}" sibTransId="{628F6DA5-1C69-4F53-8943-90813C66CB7B}"/>
    <dgm:cxn modelId="{9AABDFA0-0EBF-4A6F-9CDB-DB688DD4EDA5}" type="presOf" srcId="{C8252422-9162-4C99-89E5-4D46BAA59BD7}" destId="{930AC30F-AB57-4B99-8578-19BA118ABE84}" srcOrd="0" destOrd="0" presId="urn:microsoft.com/office/officeart/2005/8/layout/venn3"/>
    <dgm:cxn modelId="{88B4DCA8-1C43-435C-8A05-A61105A3AEF6}" type="presOf" srcId="{1FBD57B2-AE7F-4E88-9914-2CC6EC96C8E5}" destId="{67D62293-2944-4943-856A-5B878E0721F4}" srcOrd="0" destOrd="0" presId="urn:microsoft.com/office/officeart/2005/8/layout/venn3"/>
    <dgm:cxn modelId="{A46477B8-A478-4653-A5A4-50D337BB8D4D}" srcId="{C8252422-9162-4C99-89E5-4D46BAA59BD7}" destId="{4D06F05F-73E4-4F20-BE19-BFC50F94240B}" srcOrd="1" destOrd="0" parTransId="{A078EC7C-524E-4006-96B5-77FE3C6DF9A9}" sibTransId="{60C840D2-EE95-4292-BD1E-9FBE0274A90C}"/>
    <dgm:cxn modelId="{AA0BEAE6-DEB5-4A83-BB61-C81ABD298923}" type="presOf" srcId="{F330C762-98B7-4315-AB97-083C8A1273CE}" destId="{95F1E3F4-BE32-40E3-84F5-57F29E08C5C9}" srcOrd="0" destOrd="0" presId="urn:microsoft.com/office/officeart/2005/8/layout/venn3"/>
    <dgm:cxn modelId="{87BB86ED-D533-4E1D-AA13-676F9E0C1AC0}" type="presOf" srcId="{4D06F05F-73E4-4F20-BE19-BFC50F94240B}" destId="{762A9D36-5674-4991-B46E-D6FE1B96FF86}" srcOrd="0" destOrd="0" presId="urn:microsoft.com/office/officeart/2005/8/layout/venn3"/>
    <dgm:cxn modelId="{31E8AD76-B052-419F-BE9A-76CF206F7694}" type="presParOf" srcId="{930AC30F-AB57-4B99-8578-19BA118ABE84}" destId="{95F1E3F4-BE32-40E3-84F5-57F29E08C5C9}" srcOrd="0" destOrd="0" presId="urn:microsoft.com/office/officeart/2005/8/layout/venn3"/>
    <dgm:cxn modelId="{D32CE2E7-733B-47C6-B265-68BD3C665D2B}" type="presParOf" srcId="{930AC30F-AB57-4B99-8578-19BA118ABE84}" destId="{365303AC-0AAC-4E11-8941-31AACB07C30C}" srcOrd="1" destOrd="0" presId="urn:microsoft.com/office/officeart/2005/8/layout/venn3"/>
    <dgm:cxn modelId="{E4CF9220-B1ED-480D-A11F-E37171C1DA76}" type="presParOf" srcId="{930AC30F-AB57-4B99-8578-19BA118ABE84}" destId="{762A9D36-5674-4991-B46E-D6FE1B96FF86}" srcOrd="2" destOrd="0" presId="urn:microsoft.com/office/officeart/2005/8/layout/venn3"/>
    <dgm:cxn modelId="{5B9CAD0F-B580-4FB7-9D6C-5813FFC93F5B}" type="presParOf" srcId="{930AC30F-AB57-4B99-8578-19BA118ABE84}" destId="{0BCF7D34-621C-4E29-AFF2-A32D2682E689}" srcOrd="3" destOrd="0" presId="urn:microsoft.com/office/officeart/2005/8/layout/venn3"/>
    <dgm:cxn modelId="{17904E3C-772D-4C30-A4F4-959C27A1F9BF}" type="presParOf" srcId="{930AC30F-AB57-4B99-8578-19BA118ABE84}" destId="{67D62293-2944-4943-856A-5B878E0721F4}" srcOrd="4" destOrd="0" presId="urn:microsoft.com/office/officeart/2005/8/layout/venn3"/>
    <dgm:cxn modelId="{9CEE3108-6BFE-4F0A-9A29-CF02D1CCF6FA}" type="presParOf" srcId="{930AC30F-AB57-4B99-8578-19BA118ABE84}" destId="{96BBADD9-4B5B-4F8B-8CF0-375EFBBB57C6}" srcOrd="5" destOrd="0" presId="urn:microsoft.com/office/officeart/2005/8/layout/venn3"/>
    <dgm:cxn modelId="{846FB3A6-6A82-4FDA-ACD5-4FD7031D2937}" type="presParOf" srcId="{930AC30F-AB57-4B99-8578-19BA118ABE84}" destId="{3CCF9922-9BAF-4824-BDD1-518606A2AC80}" srcOrd="6" destOrd="0" presId="urn:microsoft.com/office/officeart/2005/8/layout/venn3"/>
    <dgm:cxn modelId="{FDED0D81-6E87-44DE-B499-32A2B1EA2624}" type="presParOf" srcId="{930AC30F-AB57-4B99-8578-19BA118ABE84}" destId="{3DC90217-186B-4DC5-8330-619BB6C71458}" srcOrd="7" destOrd="0" presId="urn:microsoft.com/office/officeart/2005/8/layout/venn3"/>
    <dgm:cxn modelId="{8E09521E-AEA5-4F73-95E1-62D2BFEB3902}" type="presParOf" srcId="{930AC30F-AB57-4B99-8578-19BA118ABE84}" destId="{B5213378-32D6-445F-A4E3-AA044D443E5D}" srcOrd="8" destOrd="0" presId="urn:microsoft.com/office/officeart/2005/8/layout/venn3"/>
    <dgm:cxn modelId="{BF4C8575-06C8-4247-9FDD-F41922314A61}" type="presParOf" srcId="{930AC30F-AB57-4B99-8578-19BA118ABE84}" destId="{1F466B9D-43AF-44E3-94E7-88FB0C51521E}" srcOrd="9" destOrd="0" presId="urn:microsoft.com/office/officeart/2005/8/layout/venn3"/>
    <dgm:cxn modelId="{904CDD10-13F2-498D-8862-5682C413B91B}" type="presParOf" srcId="{930AC30F-AB57-4B99-8578-19BA118ABE84}" destId="{792B67AA-BF8D-40A4-B2A5-0712C2F4A4F1}" srcOrd="10"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893FD9-9D56-4BE1-805E-85F6BBFBFEF0}" type="doc">
      <dgm:prSet loTypeId="urn:microsoft.com/office/officeart/2005/8/layout/process4" loCatId="list" qsTypeId="urn:microsoft.com/office/officeart/2005/8/quickstyle/simple1" qsCatId="simple" csTypeId="urn:microsoft.com/office/officeart/2005/8/colors/accent1_2" csCatId="accent1" phldr="1"/>
      <dgm:spPr/>
    </dgm:pt>
    <dgm:pt modelId="{83E9B1AA-1C52-4F9C-B8E7-A5F60405707C}">
      <dgm:prSet phldrT="[Texte]"/>
      <dgm:spPr/>
      <dgm:t>
        <a:bodyPr/>
        <a:lstStyle/>
        <a:p>
          <a:r>
            <a:rPr lang="ar-MA" dirty="0"/>
            <a:t>الاستماع الجيد والنشط للآباء وتاريخهم وتوقعاتهم ،و</a:t>
          </a:r>
          <a:r>
            <a:rPr lang="ar-MA" baseline="0" dirty="0"/>
            <a:t> حسن استقبالهم</a:t>
          </a:r>
          <a:r>
            <a:rPr lang="ar-MA" dirty="0"/>
            <a:t>، استمع إلى القصص و حكاياتهم وابدأ من تصوراتهم وتمثيلاتهم </a:t>
          </a:r>
          <a:endParaRPr lang="fr-FR" dirty="0"/>
        </a:p>
      </dgm:t>
    </dgm:pt>
    <dgm:pt modelId="{3879E1A5-AB38-4D06-B28B-5DCF17DED5EB}" type="parTrans" cxnId="{6C9FB0EC-CE55-44D8-A9CD-5C3D89BFC83B}">
      <dgm:prSet/>
      <dgm:spPr/>
      <dgm:t>
        <a:bodyPr/>
        <a:lstStyle/>
        <a:p>
          <a:endParaRPr lang="fr-FR"/>
        </a:p>
      </dgm:t>
    </dgm:pt>
    <dgm:pt modelId="{81A40547-D9EC-420D-A14D-6786D8E42456}" type="sibTrans" cxnId="{6C9FB0EC-CE55-44D8-A9CD-5C3D89BFC83B}">
      <dgm:prSet/>
      <dgm:spPr/>
      <dgm:t>
        <a:bodyPr/>
        <a:lstStyle/>
        <a:p>
          <a:endParaRPr lang="fr-FR"/>
        </a:p>
      </dgm:t>
    </dgm:pt>
    <dgm:pt modelId="{C2CB34EC-AE18-4C5F-96B4-96AAD7CF2B23}">
      <dgm:prSet phldrT="[Texte]"/>
      <dgm:spPr/>
      <dgm:t>
        <a:bodyPr/>
        <a:lstStyle/>
        <a:p>
          <a:r>
            <a:rPr lang="ar-MA" dirty="0"/>
            <a:t>تحديد الاحتياجات عن طريق تجنب الأحكام والأحكام المسبقة </a:t>
          </a:r>
          <a:endParaRPr lang="fr-FR" dirty="0"/>
        </a:p>
      </dgm:t>
    </dgm:pt>
    <dgm:pt modelId="{68ABEDC6-B70E-492B-A903-4072F7AB88CA}" type="parTrans" cxnId="{6EDA2F1B-D97D-4449-B27B-6D82B7F17C51}">
      <dgm:prSet/>
      <dgm:spPr/>
      <dgm:t>
        <a:bodyPr/>
        <a:lstStyle/>
        <a:p>
          <a:endParaRPr lang="fr-FR"/>
        </a:p>
      </dgm:t>
    </dgm:pt>
    <dgm:pt modelId="{07C11BB2-A61E-409F-8C6C-27F5426DFDA1}" type="sibTrans" cxnId="{6EDA2F1B-D97D-4449-B27B-6D82B7F17C51}">
      <dgm:prSet/>
      <dgm:spPr/>
      <dgm:t>
        <a:bodyPr/>
        <a:lstStyle/>
        <a:p>
          <a:endParaRPr lang="fr-FR"/>
        </a:p>
      </dgm:t>
    </dgm:pt>
    <dgm:pt modelId="{FDE9BBA8-DA09-401E-9B9C-F8D43E8BA5F4}">
      <dgm:prSet phldrT="[Texte]"/>
      <dgm:spPr/>
      <dgm:t>
        <a:bodyPr/>
        <a:lstStyle/>
        <a:p>
          <a:r>
            <a:rPr lang="ar-MA" dirty="0"/>
            <a:t> السيطرة</a:t>
          </a:r>
          <a:r>
            <a:rPr lang="ar-MA" baseline="0" dirty="0"/>
            <a:t> على</a:t>
          </a:r>
          <a:r>
            <a:rPr lang="ar-MA" dirty="0"/>
            <a:t> المشاعر</a:t>
          </a:r>
          <a:endParaRPr lang="fr-FR" dirty="0"/>
        </a:p>
      </dgm:t>
    </dgm:pt>
    <dgm:pt modelId="{71C0F27E-EE41-492F-8BCE-EE5A0FB223F2}" type="parTrans" cxnId="{F1094705-8C8F-44CB-B98D-363419C94D8E}">
      <dgm:prSet/>
      <dgm:spPr/>
      <dgm:t>
        <a:bodyPr/>
        <a:lstStyle/>
        <a:p>
          <a:endParaRPr lang="fr-FR"/>
        </a:p>
      </dgm:t>
    </dgm:pt>
    <dgm:pt modelId="{70911F53-9BB0-4ECB-B4A8-7D471CE88BF9}" type="sibTrans" cxnId="{F1094705-8C8F-44CB-B98D-363419C94D8E}">
      <dgm:prSet/>
      <dgm:spPr/>
      <dgm:t>
        <a:bodyPr/>
        <a:lstStyle/>
        <a:p>
          <a:endParaRPr lang="fr-FR"/>
        </a:p>
      </dgm:t>
    </dgm:pt>
    <dgm:pt modelId="{29D7F016-FD39-4AD2-86DA-2CBC4C623F0D}">
      <dgm:prSet/>
      <dgm:spPr/>
      <dgm:t>
        <a:bodyPr/>
        <a:lstStyle/>
        <a:p>
          <a:r>
            <a:rPr lang="ar-MA" dirty="0"/>
            <a:t>حسن إدارة النزاعات باحترام وتعاطف من خلال الحياد</a:t>
          </a:r>
          <a:endParaRPr lang="fr-FR" dirty="0"/>
        </a:p>
      </dgm:t>
    </dgm:pt>
    <dgm:pt modelId="{8A16B8E6-063E-47BA-9B0B-7E4A34222E60}" type="parTrans" cxnId="{95920C2F-CA04-4D61-9EDF-F319102F6249}">
      <dgm:prSet/>
      <dgm:spPr/>
      <dgm:t>
        <a:bodyPr/>
        <a:lstStyle/>
        <a:p>
          <a:endParaRPr lang="fr-FR"/>
        </a:p>
      </dgm:t>
    </dgm:pt>
    <dgm:pt modelId="{BDFE3C94-00E8-4145-ACFF-B8D632ED26A4}" type="sibTrans" cxnId="{95920C2F-CA04-4D61-9EDF-F319102F6249}">
      <dgm:prSet/>
      <dgm:spPr/>
      <dgm:t>
        <a:bodyPr/>
        <a:lstStyle/>
        <a:p>
          <a:endParaRPr lang="fr-FR"/>
        </a:p>
      </dgm:t>
    </dgm:pt>
    <dgm:pt modelId="{026D4F60-405C-4507-B81B-23A45BF5BDB9}">
      <dgm:prSet/>
      <dgm:spPr/>
      <dgm:t>
        <a:bodyPr/>
        <a:lstStyle/>
        <a:p>
          <a:r>
            <a:rPr lang="ar-MA" dirty="0"/>
            <a:t>تحليل حالة الأسرة ككل </a:t>
          </a:r>
          <a:endParaRPr lang="fr-FR" dirty="0"/>
        </a:p>
      </dgm:t>
    </dgm:pt>
    <dgm:pt modelId="{725607F4-2F74-4BD5-BCD4-C92058C3CF4D}" type="parTrans" cxnId="{9C24CA91-8787-4F2D-B2AC-CCA62E7DADD3}">
      <dgm:prSet/>
      <dgm:spPr/>
      <dgm:t>
        <a:bodyPr/>
        <a:lstStyle/>
        <a:p>
          <a:endParaRPr lang="fr-FR"/>
        </a:p>
      </dgm:t>
    </dgm:pt>
    <dgm:pt modelId="{E1A91BD2-6504-4CFD-AE46-E5BF54266BA6}" type="sibTrans" cxnId="{9C24CA91-8787-4F2D-B2AC-CCA62E7DADD3}">
      <dgm:prSet/>
      <dgm:spPr/>
      <dgm:t>
        <a:bodyPr/>
        <a:lstStyle/>
        <a:p>
          <a:endParaRPr lang="fr-FR"/>
        </a:p>
      </dgm:t>
    </dgm:pt>
    <dgm:pt modelId="{1C1F868A-4A24-413A-ADB6-69FDB4DE3388}">
      <dgm:prSet/>
      <dgm:spPr/>
      <dgm:t>
        <a:bodyPr/>
        <a:lstStyle/>
        <a:p>
          <a:pPr algn="ctr" rtl="1"/>
          <a:r>
            <a:rPr lang="ar-MA" dirty="0"/>
            <a:t>التركيز</a:t>
          </a:r>
          <a:r>
            <a:rPr lang="fr-FR" dirty="0"/>
            <a:t> </a:t>
          </a:r>
          <a:r>
            <a:rPr lang="ar-MA" dirty="0"/>
            <a:t>على مهارات الوالدين وليس على نقاط ضعفهم </a:t>
          </a:r>
          <a:endParaRPr lang="fr-FR" dirty="0"/>
        </a:p>
      </dgm:t>
    </dgm:pt>
    <dgm:pt modelId="{75CF2088-3F19-4A6A-B590-BA08FC167E06}" type="parTrans" cxnId="{224A7578-E1A3-4B6A-982A-129463E3F700}">
      <dgm:prSet/>
      <dgm:spPr/>
      <dgm:t>
        <a:bodyPr/>
        <a:lstStyle/>
        <a:p>
          <a:endParaRPr lang="fr-FR"/>
        </a:p>
      </dgm:t>
    </dgm:pt>
    <dgm:pt modelId="{6DD75AC1-4F52-40C0-ADB4-49997A265FEB}" type="sibTrans" cxnId="{224A7578-E1A3-4B6A-982A-129463E3F700}">
      <dgm:prSet/>
      <dgm:spPr/>
      <dgm:t>
        <a:bodyPr/>
        <a:lstStyle/>
        <a:p>
          <a:endParaRPr lang="fr-FR"/>
        </a:p>
      </dgm:t>
    </dgm:pt>
    <dgm:pt modelId="{22B6F165-258F-4410-B224-C2BC3E42274C}">
      <dgm:prSet/>
      <dgm:spPr/>
      <dgm:t>
        <a:bodyPr/>
        <a:lstStyle/>
        <a:p>
          <a:r>
            <a:rPr lang="ar-MA" b="0" dirty="0">
              <a:solidFill>
                <a:schemeClr val="bg1"/>
              </a:solidFill>
              <a:latin typeface="+mn-lt"/>
              <a:cs typeface="+mn-cs"/>
            </a:rPr>
            <a:t>مساعدة الوالدين على تحمل المسؤولية دون الشعور بالذنب</a:t>
          </a:r>
          <a:endParaRPr lang="fr-MA" b="0" dirty="0">
            <a:solidFill>
              <a:schemeClr val="bg1"/>
            </a:solidFill>
            <a:latin typeface="+mn-lt"/>
            <a:cs typeface="+mn-cs"/>
          </a:endParaRPr>
        </a:p>
      </dgm:t>
    </dgm:pt>
    <dgm:pt modelId="{891AB7D6-0262-45D0-8EB4-71A83A6A79DF}" type="parTrans" cxnId="{A10D611A-C630-4D14-BE8E-C205BF291311}">
      <dgm:prSet/>
      <dgm:spPr/>
      <dgm:t>
        <a:bodyPr/>
        <a:lstStyle/>
        <a:p>
          <a:endParaRPr lang="fr-FR"/>
        </a:p>
      </dgm:t>
    </dgm:pt>
    <dgm:pt modelId="{16D4CA6C-FACA-4479-A5B2-C2414EE87FD1}" type="sibTrans" cxnId="{A10D611A-C630-4D14-BE8E-C205BF291311}">
      <dgm:prSet/>
      <dgm:spPr/>
      <dgm:t>
        <a:bodyPr/>
        <a:lstStyle/>
        <a:p>
          <a:endParaRPr lang="fr-FR"/>
        </a:p>
      </dgm:t>
    </dgm:pt>
    <dgm:pt modelId="{7FB84B00-19EE-4E74-881D-E02941891780}">
      <dgm:prSet/>
      <dgm:spPr/>
      <dgm:t>
        <a:bodyPr/>
        <a:lstStyle/>
        <a:p>
          <a:r>
            <a:rPr lang="ar-MA" b="0" dirty="0">
              <a:solidFill>
                <a:schemeClr val="bg1"/>
              </a:solidFill>
              <a:latin typeface="+mn-lt"/>
              <a:cs typeface="+mn-cs"/>
            </a:rPr>
            <a:t>النظر في المراجع و الخلفيات الثقافية,</a:t>
          </a:r>
          <a:r>
            <a:rPr lang="ar-MA" b="0" baseline="0" dirty="0">
              <a:solidFill>
                <a:schemeClr val="bg1"/>
              </a:solidFill>
              <a:latin typeface="+mn-lt"/>
              <a:cs typeface="+mn-cs"/>
            </a:rPr>
            <a:t> تقدير و تتمين ال</a:t>
          </a:r>
          <a:r>
            <a:rPr lang="ar-MA" b="0" dirty="0">
              <a:solidFill>
                <a:schemeClr val="bg1"/>
              </a:solidFill>
              <a:latin typeface="+mn-lt"/>
              <a:cs typeface="+mn-cs"/>
            </a:rPr>
            <a:t>مهارات </a:t>
          </a:r>
          <a:endParaRPr lang="fr-FR" dirty="0">
            <a:solidFill>
              <a:schemeClr val="bg1"/>
            </a:solidFill>
          </a:endParaRPr>
        </a:p>
      </dgm:t>
    </dgm:pt>
    <dgm:pt modelId="{8BBB0473-897E-4951-B298-DA416BC75B24}" type="parTrans" cxnId="{4EB97D23-1EA1-4ACE-9F09-570967503B19}">
      <dgm:prSet/>
      <dgm:spPr/>
      <dgm:t>
        <a:bodyPr/>
        <a:lstStyle/>
        <a:p>
          <a:endParaRPr lang="fr-FR"/>
        </a:p>
      </dgm:t>
    </dgm:pt>
    <dgm:pt modelId="{3A77D980-7093-466C-9577-96BBB9D2C0D7}" type="sibTrans" cxnId="{4EB97D23-1EA1-4ACE-9F09-570967503B19}">
      <dgm:prSet/>
      <dgm:spPr/>
      <dgm:t>
        <a:bodyPr/>
        <a:lstStyle/>
        <a:p>
          <a:endParaRPr lang="fr-FR"/>
        </a:p>
      </dgm:t>
    </dgm:pt>
    <dgm:pt modelId="{4D828154-89D8-4259-8A2B-2EB7E1D62111}">
      <dgm:prSet/>
      <dgm:spPr/>
      <dgm:t>
        <a:bodyPr/>
        <a:lstStyle/>
        <a:p>
          <a:pPr algn="ctr"/>
          <a:r>
            <a:rPr lang="ar-MA"/>
            <a:t>العمل على جودة الارتباط</a:t>
          </a:r>
          <a:endParaRPr lang="fr-FR" dirty="0"/>
        </a:p>
      </dgm:t>
    </dgm:pt>
    <dgm:pt modelId="{0DA00A75-F92B-417D-979D-2035FEB87A8F}" type="parTrans" cxnId="{5101170A-4DC9-45A6-A936-CDE7EEE2395C}">
      <dgm:prSet/>
      <dgm:spPr/>
      <dgm:t>
        <a:bodyPr/>
        <a:lstStyle/>
        <a:p>
          <a:endParaRPr lang="fr-FR"/>
        </a:p>
      </dgm:t>
    </dgm:pt>
    <dgm:pt modelId="{D64842A6-2C09-408B-ACD7-854C35F86A43}" type="sibTrans" cxnId="{5101170A-4DC9-45A6-A936-CDE7EEE2395C}">
      <dgm:prSet/>
      <dgm:spPr/>
      <dgm:t>
        <a:bodyPr/>
        <a:lstStyle/>
        <a:p>
          <a:endParaRPr lang="fr-FR"/>
        </a:p>
      </dgm:t>
    </dgm:pt>
    <dgm:pt modelId="{129AB587-DC91-4A44-94CE-7D308DC42245}" type="pres">
      <dgm:prSet presAssocID="{C8893FD9-9D56-4BE1-805E-85F6BBFBFEF0}" presName="Name0" presStyleCnt="0">
        <dgm:presLayoutVars>
          <dgm:dir/>
          <dgm:animLvl val="lvl"/>
          <dgm:resizeHandles val="exact"/>
        </dgm:presLayoutVars>
      </dgm:prSet>
      <dgm:spPr/>
    </dgm:pt>
    <dgm:pt modelId="{42FFDDBD-31A3-4418-A083-A90C7A369C9A}" type="pres">
      <dgm:prSet presAssocID="{4D828154-89D8-4259-8A2B-2EB7E1D62111}" presName="boxAndChildren" presStyleCnt="0"/>
      <dgm:spPr/>
    </dgm:pt>
    <dgm:pt modelId="{9F440E1C-3096-4B1F-B25E-A5882AE69558}" type="pres">
      <dgm:prSet presAssocID="{4D828154-89D8-4259-8A2B-2EB7E1D62111}" presName="parentTextBox" presStyleLbl="node1" presStyleIdx="0" presStyleCnt="9"/>
      <dgm:spPr/>
    </dgm:pt>
    <dgm:pt modelId="{60432F72-1B63-4D42-92FB-ACF753E00AD2}" type="pres">
      <dgm:prSet presAssocID="{6DD75AC1-4F52-40C0-ADB4-49997A265FEB}" presName="sp" presStyleCnt="0"/>
      <dgm:spPr/>
    </dgm:pt>
    <dgm:pt modelId="{3E674887-A8A3-43C4-AD83-75BC082DFC0D}" type="pres">
      <dgm:prSet presAssocID="{1C1F868A-4A24-413A-ADB6-69FDB4DE3388}" presName="arrowAndChildren" presStyleCnt="0"/>
      <dgm:spPr/>
    </dgm:pt>
    <dgm:pt modelId="{6C4A6968-9B5F-4E47-A54A-62B8E27FF248}" type="pres">
      <dgm:prSet presAssocID="{1C1F868A-4A24-413A-ADB6-69FDB4DE3388}" presName="parentTextArrow" presStyleLbl="node1" presStyleIdx="1" presStyleCnt="9"/>
      <dgm:spPr/>
    </dgm:pt>
    <dgm:pt modelId="{147CB0DB-7CDB-40BD-AEEA-34DE996F9921}" type="pres">
      <dgm:prSet presAssocID="{16D4CA6C-FACA-4479-A5B2-C2414EE87FD1}" presName="sp" presStyleCnt="0"/>
      <dgm:spPr/>
    </dgm:pt>
    <dgm:pt modelId="{4ACD44D6-9EF7-4B76-B244-57200F0EAA71}" type="pres">
      <dgm:prSet presAssocID="{22B6F165-258F-4410-B224-C2BC3E42274C}" presName="arrowAndChildren" presStyleCnt="0"/>
      <dgm:spPr/>
    </dgm:pt>
    <dgm:pt modelId="{581EA85A-C9E1-4576-A7CA-AA17F134077B}" type="pres">
      <dgm:prSet presAssocID="{22B6F165-258F-4410-B224-C2BC3E42274C}" presName="parentTextArrow" presStyleLbl="node1" presStyleIdx="2" presStyleCnt="9"/>
      <dgm:spPr/>
    </dgm:pt>
    <dgm:pt modelId="{1F4A5534-477F-4E60-B51F-4B6B9EBF2E28}" type="pres">
      <dgm:prSet presAssocID="{3A77D980-7093-466C-9577-96BBB9D2C0D7}" presName="sp" presStyleCnt="0"/>
      <dgm:spPr/>
    </dgm:pt>
    <dgm:pt modelId="{B2F8B11C-4B59-48C0-994D-597321C8DDA9}" type="pres">
      <dgm:prSet presAssocID="{7FB84B00-19EE-4E74-881D-E02941891780}" presName="arrowAndChildren" presStyleCnt="0"/>
      <dgm:spPr/>
    </dgm:pt>
    <dgm:pt modelId="{84DA71EE-75A7-4E92-9715-C9EDE249AE45}" type="pres">
      <dgm:prSet presAssocID="{7FB84B00-19EE-4E74-881D-E02941891780}" presName="parentTextArrow" presStyleLbl="node1" presStyleIdx="3" presStyleCnt="9"/>
      <dgm:spPr/>
    </dgm:pt>
    <dgm:pt modelId="{33398796-446E-4CEB-B668-F9D77A8E445B}" type="pres">
      <dgm:prSet presAssocID="{BDFE3C94-00E8-4145-ACFF-B8D632ED26A4}" presName="sp" presStyleCnt="0"/>
      <dgm:spPr/>
    </dgm:pt>
    <dgm:pt modelId="{65B91733-27E8-4103-B2C5-C6CC3492BA76}" type="pres">
      <dgm:prSet presAssocID="{29D7F016-FD39-4AD2-86DA-2CBC4C623F0D}" presName="arrowAndChildren" presStyleCnt="0"/>
      <dgm:spPr/>
    </dgm:pt>
    <dgm:pt modelId="{C1B052C9-B5C4-440F-A103-39D58BAF5BA6}" type="pres">
      <dgm:prSet presAssocID="{29D7F016-FD39-4AD2-86DA-2CBC4C623F0D}" presName="parentTextArrow" presStyleLbl="node1" presStyleIdx="4" presStyleCnt="9"/>
      <dgm:spPr/>
    </dgm:pt>
    <dgm:pt modelId="{660BCEE9-7049-4F29-87B8-010CD5C1738D}" type="pres">
      <dgm:prSet presAssocID="{E1A91BD2-6504-4CFD-AE46-E5BF54266BA6}" presName="sp" presStyleCnt="0"/>
      <dgm:spPr/>
    </dgm:pt>
    <dgm:pt modelId="{0607F330-5F46-4069-8A75-6AE7C8A8AEF4}" type="pres">
      <dgm:prSet presAssocID="{026D4F60-405C-4507-B81B-23A45BF5BDB9}" presName="arrowAndChildren" presStyleCnt="0"/>
      <dgm:spPr/>
    </dgm:pt>
    <dgm:pt modelId="{92F9B0FF-EA8A-41E5-9B1A-C41B48BD9544}" type="pres">
      <dgm:prSet presAssocID="{026D4F60-405C-4507-B81B-23A45BF5BDB9}" presName="parentTextArrow" presStyleLbl="node1" presStyleIdx="5" presStyleCnt="9"/>
      <dgm:spPr/>
    </dgm:pt>
    <dgm:pt modelId="{6ABFC639-DC8F-480E-805F-4C84DFD4B703}" type="pres">
      <dgm:prSet presAssocID="{70911F53-9BB0-4ECB-B4A8-7D471CE88BF9}" presName="sp" presStyleCnt="0"/>
      <dgm:spPr/>
    </dgm:pt>
    <dgm:pt modelId="{6EC17528-AF81-4C15-A79E-7C84A2069F75}" type="pres">
      <dgm:prSet presAssocID="{FDE9BBA8-DA09-401E-9B9C-F8D43E8BA5F4}" presName="arrowAndChildren" presStyleCnt="0"/>
      <dgm:spPr/>
    </dgm:pt>
    <dgm:pt modelId="{0B9352D7-3D98-4704-9494-626E682C39DA}" type="pres">
      <dgm:prSet presAssocID="{FDE9BBA8-DA09-401E-9B9C-F8D43E8BA5F4}" presName="parentTextArrow" presStyleLbl="node1" presStyleIdx="6" presStyleCnt="9"/>
      <dgm:spPr/>
    </dgm:pt>
    <dgm:pt modelId="{59956886-4284-46B5-89CA-D7EDB86C401B}" type="pres">
      <dgm:prSet presAssocID="{07C11BB2-A61E-409F-8C6C-27F5426DFDA1}" presName="sp" presStyleCnt="0"/>
      <dgm:spPr/>
    </dgm:pt>
    <dgm:pt modelId="{5907C6F3-9D05-4E59-B8A8-090B02FA832D}" type="pres">
      <dgm:prSet presAssocID="{C2CB34EC-AE18-4C5F-96B4-96AAD7CF2B23}" presName="arrowAndChildren" presStyleCnt="0"/>
      <dgm:spPr/>
    </dgm:pt>
    <dgm:pt modelId="{F035B09F-AC3F-4AAC-8B50-12AD8100413D}" type="pres">
      <dgm:prSet presAssocID="{C2CB34EC-AE18-4C5F-96B4-96AAD7CF2B23}" presName="parentTextArrow" presStyleLbl="node1" presStyleIdx="7" presStyleCnt="9"/>
      <dgm:spPr/>
    </dgm:pt>
    <dgm:pt modelId="{7652F53D-3B2F-4AF7-8DA3-18F74100D10A}" type="pres">
      <dgm:prSet presAssocID="{81A40547-D9EC-420D-A14D-6786D8E42456}" presName="sp" presStyleCnt="0"/>
      <dgm:spPr/>
    </dgm:pt>
    <dgm:pt modelId="{25183FD0-B770-4433-B080-EBC7E9A15B7B}" type="pres">
      <dgm:prSet presAssocID="{83E9B1AA-1C52-4F9C-B8E7-A5F60405707C}" presName="arrowAndChildren" presStyleCnt="0"/>
      <dgm:spPr/>
    </dgm:pt>
    <dgm:pt modelId="{46C2A6C6-5DDD-4A41-8F98-CA59BA668449}" type="pres">
      <dgm:prSet presAssocID="{83E9B1AA-1C52-4F9C-B8E7-A5F60405707C}" presName="parentTextArrow" presStyleLbl="node1" presStyleIdx="8" presStyleCnt="9"/>
      <dgm:spPr/>
    </dgm:pt>
  </dgm:ptLst>
  <dgm:cxnLst>
    <dgm:cxn modelId="{F1094705-8C8F-44CB-B98D-363419C94D8E}" srcId="{C8893FD9-9D56-4BE1-805E-85F6BBFBFEF0}" destId="{FDE9BBA8-DA09-401E-9B9C-F8D43E8BA5F4}" srcOrd="2" destOrd="0" parTransId="{71C0F27E-EE41-492F-8BCE-EE5A0FB223F2}" sibTransId="{70911F53-9BB0-4ECB-B4A8-7D471CE88BF9}"/>
    <dgm:cxn modelId="{A84E6106-CD4A-408D-83E6-298BC667D440}" type="presOf" srcId="{1C1F868A-4A24-413A-ADB6-69FDB4DE3388}" destId="{6C4A6968-9B5F-4E47-A54A-62B8E27FF248}" srcOrd="0" destOrd="0" presId="urn:microsoft.com/office/officeart/2005/8/layout/process4"/>
    <dgm:cxn modelId="{94E6FA09-DBE6-4B17-8408-565092D8D752}" type="presOf" srcId="{026D4F60-405C-4507-B81B-23A45BF5BDB9}" destId="{92F9B0FF-EA8A-41E5-9B1A-C41B48BD9544}" srcOrd="0" destOrd="0" presId="urn:microsoft.com/office/officeart/2005/8/layout/process4"/>
    <dgm:cxn modelId="{5101170A-4DC9-45A6-A936-CDE7EEE2395C}" srcId="{C8893FD9-9D56-4BE1-805E-85F6BBFBFEF0}" destId="{4D828154-89D8-4259-8A2B-2EB7E1D62111}" srcOrd="8" destOrd="0" parTransId="{0DA00A75-F92B-417D-979D-2035FEB87A8F}" sibTransId="{D64842A6-2C09-408B-ACD7-854C35F86A43}"/>
    <dgm:cxn modelId="{85569013-AE9B-4AE3-815A-3E232D38C782}" type="presOf" srcId="{C2CB34EC-AE18-4C5F-96B4-96AAD7CF2B23}" destId="{F035B09F-AC3F-4AAC-8B50-12AD8100413D}" srcOrd="0" destOrd="0" presId="urn:microsoft.com/office/officeart/2005/8/layout/process4"/>
    <dgm:cxn modelId="{A10D611A-C630-4D14-BE8E-C205BF291311}" srcId="{C8893FD9-9D56-4BE1-805E-85F6BBFBFEF0}" destId="{22B6F165-258F-4410-B224-C2BC3E42274C}" srcOrd="6" destOrd="0" parTransId="{891AB7D6-0262-45D0-8EB4-71A83A6A79DF}" sibTransId="{16D4CA6C-FACA-4479-A5B2-C2414EE87FD1}"/>
    <dgm:cxn modelId="{6EDA2F1B-D97D-4449-B27B-6D82B7F17C51}" srcId="{C8893FD9-9D56-4BE1-805E-85F6BBFBFEF0}" destId="{C2CB34EC-AE18-4C5F-96B4-96AAD7CF2B23}" srcOrd="1" destOrd="0" parTransId="{68ABEDC6-B70E-492B-A903-4072F7AB88CA}" sibTransId="{07C11BB2-A61E-409F-8C6C-27F5426DFDA1}"/>
    <dgm:cxn modelId="{4EB97D23-1EA1-4ACE-9F09-570967503B19}" srcId="{C8893FD9-9D56-4BE1-805E-85F6BBFBFEF0}" destId="{7FB84B00-19EE-4E74-881D-E02941891780}" srcOrd="5" destOrd="0" parTransId="{8BBB0473-897E-4951-B298-DA416BC75B24}" sibTransId="{3A77D980-7093-466C-9577-96BBB9D2C0D7}"/>
    <dgm:cxn modelId="{95920C2F-CA04-4D61-9EDF-F319102F6249}" srcId="{C8893FD9-9D56-4BE1-805E-85F6BBFBFEF0}" destId="{29D7F016-FD39-4AD2-86DA-2CBC4C623F0D}" srcOrd="4" destOrd="0" parTransId="{8A16B8E6-063E-47BA-9B0B-7E4A34222E60}" sibTransId="{BDFE3C94-00E8-4145-ACFF-B8D632ED26A4}"/>
    <dgm:cxn modelId="{6BE19540-0F30-4475-900B-2F683C4BFD4B}" type="presOf" srcId="{29D7F016-FD39-4AD2-86DA-2CBC4C623F0D}" destId="{C1B052C9-B5C4-440F-A103-39D58BAF5BA6}" srcOrd="0" destOrd="0" presId="urn:microsoft.com/office/officeart/2005/8/layout/process4"/>
    <dgm:cxn modelId="{A414F076-0707-40A0-8F98-E8B244B3F729}" type="presOf" srcId="{C8893FD9-9D56-4BE1-805E-85F6BBFBFEF0}" destId="{129AB587-DC91-4A44-94CE-7D308DC42245}" srcOrd="0" destOrd="0" presId="urn:microsoft.com/office/officeart/2005/8/layout/process4"/>
    <dgm:cxn modelId="{224A7578-E1A3-4B6A-982A-129463E3F700}" srcId="{C8893FD9-9D56-4BE1-805E-85F6BBFBFEF0}" destId="{1C1F868A-4A24-413A-ADB6-69FDB4DE3388}" srcOrd="7" destOrd="0" parTransId="{75CF2088-3F19-4A6A-B590-BA08FC167E06}" sibTransId="{6DD75AC1-4F52-40C0-ADB4-49997A265FEB}"/>
    <dgm:cxn modelId="{980BC486-FED9-43B0-B69C-22FA9FCD6271}" type="presOf" srcId="{FDE9BBA8-DA09-401E-9B9C-F8D43E8BA5F4}" destId="{0B9352D7-3D98-4704-9494-626E682C39DA}" srcOrd="0" destOrd="0" presId="urn:microsoft.com/office/officeart/2005/8/layout/process4"/>
    <dgm:cxn modelId="{48A9FE87-261D-4DDF-934C-E9C29F76D37E}" type="presOf" srcId="{4D828154-89D8-4259-8A2B-2EB7E1D62111}" destId="{9F440E1C-3096-4B1F-B25E-A5882AE69558}" srcOrd="0" destOrd="0" presId="urn:microsoft.com/office/officeart/2005/8/layout/process4"/>
    <dgm:cxn modelId="{9C24CA91-8787-4F2D-B2AC-CCA62E7DADD3}" srcId="{C8893FD9-9D56-4BE1-805E-85F6BBFBFEF0}" destId="{026D4F60-405C-4507-B81B-23A45BF5BDB9}" srcOrd="3" destOrd="0" parTransId="{725607F4-2F74-4BD5-BCD4-C92058C3CF4D}" sibTransId="{E1A91BD2-6504-4CFD-AE46-E5BF54266BA6}"/>
    <dgm:cxn modelId="{477DEFAF-7087-4E7E-BFC7-0FA8791B756F}" type="presOf" srcId="{7FB84B00-19EE-4E74-881D-E02941891780}" destId="{84DA71EE-75A7-4E92-9715-C9EDE249AE45}" srcOrd="0" destOrd="0" presId="urn:microsoft.com/office/officeart/2005/8/layout/process4"/>
    <dgm:cxn modelId="{1C3FA2D5-4611-4666-A996-B7076FC1A6A8}" type="presOf" srcId="{83E9B1AA-1C52-4F9C-B8E7-A5F60405707C}" destId="{46C2A6C6-5DDD-4A41-8F98-CA59BA668449}" srcOrd="0" destOrd="0" presId="urn:microsoft.com/office/officeart/2005/8/layout/process4"/>
    <dgm:cxn modelId="{6C9FB0EC-CE55-44D8-A9CD-5C3D89BFC83B}" srcId="{C8893FD9-9D56-4BE1-805E-85F6BBFBFEF0}" destId="{83E9B1AA-1C52-4F9C-B8E7-A5F60405707C}" srcOrd="0" destOrd="0" parTransId="{3879E1A5-AB38-4D06-B28B-5DCF17DED5EB}" sibTransId="{81A40547-D9EC-420D-A14D-6786D8E42456}"/>
    <dgm:cxn modelId="{892B8AFD-2AFD-4B57-966D-C059BF08DE6F}" type="presOf" srcId="{22B6F165-258F-4410-B224-C2BC3E42274C}" destId="{581EA85A-C9E1-4576-A7CA-AA17F134077B}" srcOrd="0" destOrd="0" presId="urn:microsoft.com/office/officeart/2005/8/layout/process4"/>
    <dgm:cxn modelId="{3A8C17D4-BA89-4113-BF0B-31835F97FE25}" type="presParOf" srcId="{129AB587-DC91-4A44-94CE-7D308DC42245}" destId="{42FFDDBD-31A3-4418-A083-A90C7A369C9A}" srcOrd="0" destOrd="0" presId="urn:microsoft.com/office/officeart/2005/8/layout/process4"/>
    <dgm:cxn modelId="{1390946C-0600-49CE-A9B0-EBFDA26B296E}" type="presParOf" srcId="{42FFDDBD-31A3-4418-A083-A90C7A369C9A}" destId="{9F440E1C-3096-4B1F-B25E-A5882AE69558}" srcOrd="0" destOrd="0" presId="urn:microsoft.com/office/officeart/2005/8/layout/process4"/>
    <dgm:cxn modelId="{D5BFFD53-C4F7-4D08-AD8A-7F25EEFFE42A}" type="presParOf" srcId="{129AB587-DC91-4A44-94CE-7D308DC42245}" destId="{60432F72-1B63-4D42-92FB-ACF753E00AD2}" srcOrd="1" destOrd="0" presId="urn:microsoft.com/office/officeart/2005/8/layout/process4"/>
    <dgm:cxn modelId="{01A4E5F0-8C5A-41B8-A74C-E4993FB2F998}" type="presParOf" srcId="{129AB587-DC91-4A44-94CE-7D308DC42245}" destId="{3E674887-A8A3-43C4-AD83-75BC082DFC0D}" srcOrd="2" destOrd="0" presId="urn:microsoft.com/office/officeart/2005/8/layout/process4"/>
    <dgm:cxn modelId="{FEA4EDFF-237B-4355-92D2-B93C074517A5}" type="presParOf" srcId="{3E674887-A8A3-43C4-AD83-75BC082DFC0D}" destId="{6C4A6968-9B5F-4E47-A54A-62B8E27FF248}" srcOrd="0" destOrd="0" presId="urn:microsoft.com/office/officeart/2005/8/layout/process4"/>
    <dgm:cxn modelId="{50AD7827-AA99-483C-923E-E76F6A5AA89E}" type="presParOf" srcId="{129AB587-DC91-4A44-94CE-7D308DC42245}" destId="{147CB0DB-7CDB-40BD-AEEA-34DE996F9921}" srcOrd="3" destOrd="0" presId="urn:microsoft.com/office/officeart/2005/8/layout/process4"/>
    <dgm:cxn modelId="{B3F2FFA3-51E8-454C-AC0B-28C45788F831}" type="presParOf" srcId="{129AB587-DC91-4A44-94CE-7D308DC42245}" destId="{4ACD44D6-9EF7-4B76-B244-57200F0EAA71}" srcOrd="4" destOrd="0" presId="urn:microsoft.com/office/officeart/2005/8/layout/process4"/>
    <dgm:cxn modelId="{B394699C-87A7-49D3-81A8-491C32086AF9}" type="presParOf" srcId="{4ACD44D6-9EF7-4B76-B244-57200F0EAA71}" destId="{581EA85A-C9E1-4576-A7CA-AA17F134077B}" srcOrd="0" destOrd="0" presId="urn:microsoft.com/office/officeart/2005/8/layout/process4"/>
    <dgm:cxn modelId="{997735B4-D0F2-432F-9040-D0E620878DBF}" type="presParOf" srcId="{129AB587-DC91-4A44-94CE-7D308DC42245}" destId="{1F4A5534-477F-4E60-B51F-4B6B9EBF2E28}" srcOrd="5" destOrd="0" presId="urn:microsoft.com/office/officeart/2005/8/layout/process4"/>
    <dgm:cxn modelId="{CE6DB5FF-E20E-433E-81A0-6452FBEA3E1A}" type="presParOf" srcId="{129AB587-DC91-4A44-94CE-7D308DC42245}" destId="{B2F8B11C-4B59-48C0-994D-597321C8DDA9}" srcOrd="6" destOrd="0" presId="urn:microsoft.com/office/officeart/2005/8/layout/process4"/>
    <dgm:cxn modelId="{98BA855C-2A7A-4EC7-8444-847C28E982B0}" type="presParOf" srcId="{B2F8B11C-4B59-48C0-994D-597321C8DDA9}" destId="{84DA71EE-75A7-4E92-9715-C9EDE249AE45}" srcOrd="0" destOrd="0" presId="urn:microsoft.com/office/officeart/2005/8/layout/process4"/>
    <dgm:cxn modelId="{A3DAE64B-523A-4CC1-8B24-C3F638B86757}" type="presParOf" srcId="{129AB587-DC91-4A44-94CE-7D308DC42245}" destId="{33398796-446E-4CEB-B668-F9D77A8E445B}" srcOrd="7" destOrd="0" presId="urn:microsoft.com/office/officeart/2005/8/layout/process4"/>
    <dgm:cxn modelId="{56F13EDA-FC98-4214-B45C-9F412494CA59}" type="presParOf" srcId="{129AB587-DC91-4A44-94CE-7D308DC42245}" destId="{65B91733-27E8-4103-B2C5-C6CC3492BA76}" srcOrd="8" destOrd="0" presId="urn:microsoft.com/office/officeart/2005/8/layout/process4"/>
    <dgm:cxn modelId="{CC52E6C6-FFB1-4E11-A15B-F285A5A902C2}" type="presParOf" srcId="{65B91733-27E8-4103-B2C5-C6CC3492BA76}" destId="{C1B052C9-B5C4-440F-A103-39D58BAF5BA6}" srcOrd="0" destOrd="0" presId="urn:microsoft.com/office/officeart/2005/8/layout/process4"/>
    <dgm:cxn modelId="{98601C57-C3C9-43F3-BC69-BACA3770560B}" type="presParOf" srcId="{129AB587-DC91-4A44-94CE-7D308DC42245}" destId="{660BCEE9-7049-4F29-87B8-010CD5C1738D}" srcOrd="9" destOrd="0" presId="urn:microsoft.com/office/officeart/2005/8/layout/process4"/>
    <dgm:cxn modelId="{775103F4-A831-4B11-9C89-389103BFDCB2}" type="presParOf" srcId="{129AB587-DC91-4A44-94CE-7D308DC42245}" destId="{0607F330-5F46-4069-8A75-6AE7C8A8AEF4}" srcOrd="10" destOrd="0" presId="urn:microsoft.com/office/officeart/2005/8/layout/process4"/>
    <dgm:cxn modelId="{5030969C-DF99-45B7-A66C-DE93A4E4A117}" type="presParOf" srcId="{0607F330-5F46-4069-8A75-6AE7C8A8AEF4}" destId="{92F9B0FF-EA8A-41E5-9B1A-C41B48BD9544}" srcOrd="0" destOrd="0" presId="urn:microsoft.com/office/officeart/2005/8/layout/process4"/>
    <dgm:cxn modelId="{A5AD7D5D-8C53-40F7-829C-075AE85ABF32}" type="presParOf" srcId="{129AB587-DC91-4A44-94CE-7D308DC42245}" destId="{6ABFC639-DC8F-480E-805F-4C84DFD4B703}" srcOrd="11" destOrd="0" presId="urn:microsoft.com/office/officeart/2005/8/layout/process4"/>
    <dgm:cxn modelId="{CF47EE00-6E26-4B33-BFDE-1B3BFA1D42A8}" type="presParOf" srcId="{129AB587-DC91-4A44-94CE-7D308DC42245}" destId="{6EC17528-AF81-4C15-A79E-7C84A2069F75}" srcOrd="12" destOrd="0" presId="urn:microsoft.com/office/officeart/2005/8/layout/process4"/>
    <dgm:cxn modelId="{DD4DBE7E-7E53-4F5A-853B-D6DCD1CD7732}" type="presParOf" srcId="{6EC17528-AF81-4C15-A79E-7C84A2069F75}" destId="{0B9352D7-3D98-4704-9494-626E682C39DA}" srcOrd="0" destOrd="0" presId="urn:microsoft.com/office/officeart/2005/8/layout/process4"/>
    <dgm:cxn modelId="{94DE24E9-79D0-4236-9E05-C1496DFEC401}" type="presParOf" srcId="{129AB587-DC91-4A44-94CE-7D308DC42245}" destId="{59956886-4284-46B5-89CA-D7EDB86C401B}" srcOrd="13" destOrd="0" presId="urn:microsoft.com/office/officeart/2005/8/layout/process4"/>
    <dgm:cxn modelId="{8E9D48B2-0F62-4336-BD11-34F6ED100BE1}" type="presParOf" srcId="{129AB587-DC91-4A44-94CE-7D308DC42245}" destId="{5907C6F3-9D05-4E59-B8A8-090B02FA832D}" srcOrd="14" destOrd="0" presId="urn:microsoft.com/office/officeart/2005/8/layout/process4"/>
    <dgm:cxn modelId="{1B5E14FF-BA98-41AA-BB4C-FF9C729F195B}" type="presParOf" srcId="{5907C6F3-9D05-4E59-B8A8-090B02FA832D}" destId="{F035B09F-AC3F-4AAC-8B50-12AD8100413D}" srcOrd="0" destOrd="0" presId="urn:microsoft.com/office/officeart/2005/8/layout/process4"/>
    <dgm:cxn modelId="{4BA5F509-E3F0-4973-BB4B-3AEBED9E52E3}" type="presParOf" srcId="{129AB587-DC91-4A44-94CE-7D308DC42245}" destId="{7652F53D-3B2F-4AF7-8DA3-18F74100D10A}" srcOrd="15" destOrd="0" presId="urn:microsoft.com/office/officeart/2005/8/layout/process4"/>
    <dgm:cxn modelId="{2421CC49-6DCA-4BA6-AC19-B8DC3A5EE69C}" type="presParOf" srcId="{129AB587-DC91-4A44-94CE-7D308DC42245}" destId="{25183FD0-B770-4433-B080-EBC7E9A15B7B}" srcOrd="16" destOrd="0" presId="urn:microsoft.com/office/officeart/2005/8/layout/process4"/>
    <dgm:cxn modelId="{35C0CF43-770A-4660-9F43-EA0E23D1182D}" type="presParOf" srcId="{25183FD0-B770-4433-B080-EBC7E9A15B7B}" destId="{46C2A6C6-5DDD-4A41-8F98-CA59BA66844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F1E3F4-BE32-40E3-84F5-57F29E08C5C9}">
      <dsp:nvSpPr>
        <dsp:cNvPr id="0" name=""/>
        <dsp:cNvSpPr/>
      </dsp:nvSpPr>
      <dsp:spPr>
        <a:xfrm>
          <a:off x="808" y="1603007"/>
          <a:ext cx="1601323" cy="2467111"/>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b="1" kern="1200" dirty="0"/>
            <a:t>الأطفال هم أصحاب حقوق في حد ذاتها </a:t>
          </a:r>
          <a:r>
            <a:rPr lang="ar-MA" sz="1200" kern="1200" dirty="0"/>
            <a:t>، والذين لديهم إمكانية الوصول إلى معلومات يسهل فهمها والتي تؤخذ وجهات نظرهم وآرائهم في الاعتبار</a:t>
          </a:r>
          <a:endParaRPr lang="fr-FR" sz="1200" kern="1200" dirty="0"/>
        </a:p>
      </dsp:txBody>
      <dsp:txXfrm>
        <a:off x="235316" y="1964307"/>
        <a:ext cx="1132307" cy="1744511"/>
      </dsp:txXfrm>
    </dsp:sp>
    <dsp:sp modelId="{762A9D36-5674-4991-B46E-D6FE1B96FF86}">
      <dsp:nvSpPr>
        <dsp:cNvPr id="0" name=""/>
        <dsp:cNvSpPr/>
      </dsp:nvSpPr>
      <dsp:spPr>
        <a:xfrm>
          <a:off x="1251852" y="1478237"/>
          <a:ext cx="1751401" cy="2713463"/>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kern="1200" dirty="0"/>
            <a:t>يتم دائمًا مراعاة </a:t>
          </a:r>
          <a:r>
            <a:rPr lang="ar-MA" sz="1200" b="1" kern="1200" dirty="0"/>
            <a:t>مصالح الطفل الفضلى </a:t>
          </a:r>
          <a:r>
            <a:rPr lang="ar-MA" sz="1200" kern="1200" dirty="0"/>
            <a:t>في جميع القرارات المتعلقة بالأطفال</a:t>
          </a:r>
          <a:endParaRPr lang="fr-FR" sz="1200" kern="1200" dirty="0"/>
        </a:p>
      </dsp:txBody>
      <dsp:txXfrm>
        <a:off x="1508339" y="1875614"/>
        <a:ext cx="1238427" cy="1918709"/>
      </dsp:txXfrm>
    </dsp:sp>
    <dsp:sp modelId="{67D62293-2944-4943-856A-5B878E0721F4}">
      <dsp:nvSpPr>
        <dsp:cNvPr id="0" name=""/>
        <dsp:cNvSpPr/>
      </dsp:nvSpPr>
      <dsp:spPr>
        <a:xfrm>
          <a:off x="2652973" y="1648474"/>
          <a:ext cx="1751401" cy="2683864"/>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kern="1200" dirty="0"/>
            <a:t>تشترط ظروف استقبال الأطفال ورعايتهم ضمان </a:t>
          </a:r>
          <a:r>
            <a:rPr lang="ar-MA" sz="1200" b="1" kern="1200" dirty="0"/>
            <a:t>صون  كرامتهم وسلامتهم الجسدية والنفسية والاجتماعية</a:t>
          </a:r>
          <a:endParaRPr lang="fr-FR" sz="1200" b="1" kern="1200" dirty="0"/>
        </a:p>
      </dsp:txBody>
      <dsp:txXfrm>
        <a:off x="2909460" y="2041517"/>
        <a:ext cx="1238427" cy="1897778"/>
      </dsp:txXfrm>
    </dsp:sp>
    <dsp:sp modelId="{3CCF9922-9BAF-4824-BDD1-518606A2AC80}">
      <dsp:nvSpPr>
        <dsp:cNvPr id="0" name=""/>
        <dsp:cNvSpPr/>
      </dsp:nvSpPr>
      <dsp:spPr>
        <a:xfrm>
          <a:off x="4054093" y="1613253"/>
          <a:ext cx="1751401" cy="2604666"/>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kern="1200" dirty="0"/>
            <a:t>يعامل الأطفال </a:t>
          </a:r>
          <a:r>
            <a:rPr lang="ar-MA" sz="1200" b="1" kern="1200" dirty="0"/>
            <a:t>بإنصاف ودون تمييز</a:t>
          </a:r>
          <a:r>
            <a:rPr lang="ar-MA" sz="1200" kern="1200" dirty="0"/>
            <a:t> ، بغض النظر عن طبقتهم الاجتماعية أو جنسهم أو أصلهم أو وضعهم الاقتصادي أو أي وضع آخر</a:t>
          </a:r>
          <a:endParaRPr lang="fr-FR" sz="1200" kern="1200" dirty="0"/>
        </a:p>
      </dsp:txBody>
      <dsp:txXfrm>
        <a:off x="4310580" y="1994698"/>
        <a:ext cx="1238427" cy="1841776"/>
      </dsp:txXfrm>
    </dsp:sp>
    <dsp:sp modelId="{B5213378-32D6-445F-A4E3-AA044D443E5D}">
      <dsp:nvSpPr>
        <dsp:cNvPr id="0" name=""/>
        <dsp:cNvSpPr/>
      </dsp:nvSpPr>
      <dsp:spPr>
        <a:xfrm>
          <a:off x="5455214" y="1613253"/>
          <a:ext cx="1751401" cy="2604666"/>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kern="1200" dirty="0"/>
            <a:t>يتمتع الأطفال</a:t>
          </a:r>
          <a:r>
            <a:rPr lang="ar-MA" sz="1200" b="1" kern="1200" dirty="0"/>
            <a:t> بالحماية </a:t>
          </a:r>
          <a:r>
            <a:rPr lang="ar-MA" sz="1200" kern="1200" dirty="0"/>
            <a:t>الواجبة من جميع أشكال العنف والإيذاء والاستغلال.</a:t>
          </a:r>
        </a:p>
        <a:p>
          <a:pPr marL="0" lvl="0" indent="0" algn="ctr" defTabSz="533400">
            <a:lnSpc>
              <a:spcPct val="90000"/>
            </a:lnSpc>
            <a:spcBef>
              <a:spcPct val="0"/>
            </a:spcBef>
            <a:spcAft>
              <a:spcPct val="35000"/>
            </a:spcAft>
            <a:buNone/>
          </a:pPr>
          <a:r>
            <a:rPr lang="ar-MA" sz="1200" kern="1200" dirty="0"/>
            <a:t>  كرامتهم  </a:t>
          </a:r>
        </a:p>
        <a:p>
          <a:pPr marL="0" lvl="0" indent="0" algn="ctr" defTabSz="533400">
            <a:lnSpc>
              <a:spcPct val="90000"/>
            </a:lnSpc>
            <a:spcBef>
              <a:spcPct val="0"/>
            </a:spcBef>
            <a:spcAft>
              <a:spcPct val="35000"/>
            </a:spcAft>
            <a:buNone/>
          </a:pPr>
          <a:r>
            <a:rPr lang="ar-MA" sz="1200" kern="1200" dirty="0"/>
            <a:t>وسلامتهم مضمونة</a:t>
          </a:r>
        </a:p>
      </dsp:txBody>
      <dsp:txXfrm>
        <a:off x="5711701" y="1994698"/>
        <a:ext cx="1238427" cy="1841776"/>
      </dsp:txXfrm>
    </dsp:sp>
    <dsp:sp modelId="{792B67AA-BF8D-40A4-B2A5-0712C2F4A4F1}">
      <dsp:nvSpPr>
        <dsp:cNvPr id="0" name=""/>
        <dsp:cNvSpPr/>
      </dsp:nvSpPr>
      <dsp:spPr>
        <a:xfrm>
          <a:off x="6725765" y="1645917"/>
          <a:ext cx="1859427" cy="2582878"/>
        </a:xfrm>
        <a:prstGeom prst="ellipse">
          <a:avLst/>
        </a:prstGeom>
        <a:gradFill rotWithShape="0">
          <a:gsLst>
            <a:gs pos="0">
              <a:schemeClr val="accent2">
                <a:alpha val="50000"/>
                <a:hueOff val="0"/>
                <a:satOff val="0"/>
                <a:lumOff val="0"/>
                <a:alphaOff val="0"/>
                <a:tint val="96000"/>
                <a:lumMod val="104000"/>
              </a:schemeClr>
            </a:gs>
            <a:gs pos="100000">
              <a:schemeClr val="accent2">
                <a:alpha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96385" tIns="15240" rIns="96385" bIns="15240" numCol="1" spcCol="1270" anchor="ctr" anchorCtr="0">
          <a:noAutofit/>
        </a:bodyPr>
        <a:lstStyle/>
        <a:p>
          <a:pPr marL="0" lvl="0" indent="0" algn="ctr" defTabSz="533400">
            <a:lnSpc>
              <a:spcPct val="90000"/>
            </a:lnSpc>
            <a:spcBef>
              <a:spcPct val="0"/>
            </a:spcBef>
            <a:spcAft>
              <a:spcPct val="35000"/>
            </a:spcAft>
            <a:buNone/>
          </a:pPr>
          <a:r>
            <a:rPr lang="ar-MA" sz="1200" kern="1200" dirty="0"/>
            <a:t>يتم التعامل مع جميع الأطفال </a:t>
          </a:r>
          <a:r>
            <a:rPr lang="ar-MA" sz="1200" b="1" kern="1200" dirty="0"/>
            <a:t>باحترام</a:t>
          </a:r>
          <a:r>
            <a:rPr lang="ar-MA" sz="1200" kern="1200" dirty="0"/>
            <a:t> مع ضمان حماية خصوصيتهم </a:t>
          </a:r>
        </a:p>
      </dsp:txBody>
      <dsp:txXfrm>
        <a:off x="6998072" y="2024171"/>
        <a:ext cx="1314813" cy="1826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40E1C-3096-4B1F-B25E-A5882AE69558}">
      <dsp:nvSpPr>
        <dsp:cNvPr id="0" name=""/>
        <dsp:cNvSpPr/>
      </dsp:nvSpPr>
      <dsp:spPr>
        <a:xfrm>
          <a:off x="0" y="5491322"/>
          <a:ext cx="7924799" cy="45055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a:t>العمل على جودة الارتباط</a:t>
          </a:r>
          <a:endParaRPr lang="fr-FR" sz="1100" kern="1200" dirty="0"/>
        </a:p>
      </dsp:txBody>
      <dsp:txXfrm>
        <a:off x="0" y="5491322"/>
        <a:ext cx="7924799" cy="450558"/>
      </dsp:txXfrm>
    </dsp:sp>
    <dsp:sp modelId="{6C4A6968-9B5F-4E47-A54A-62B8E27FF248}">
      <dsp:nvSpPr>
        <dsp:cNvPr id="0" name=""/>
        <dsp:cNvSpPr/>
      </dsp:nvSpPr>
      <dsp:spPr>
        <a:xfrm rot="10800000">
          <a:off x="0" y="4805121"/>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rtl="1">
            <a:lnSpc>
              <a:spcPct val="90000"/>
            </a:lnSpc>
            <a:spcBef>
              <a:spcPct val="0"/>
            </a:spcBef>
            <a:spcAft>
              <a:spcPct val="35000"/>
            </a:spcAft>
            <a:buNone/>
          </a:pPr>
          <a:r>
            <a:rPr lang="ar-MA" sz="1100" kern="1200" dirty="0"/>
            <a:t>التركيز</a:t>
          </a:r>
          <a:r>
            <a:rPr lang="fr-FR" sz="1100" kern="1200" dirty="0"/>
            <a:t> </a:t>
          </a:r>
          <a:r>
            <a:rPr lang="ar-MA" sz="1100" kern="1200" dirty="0"/>
            <a:t>على مهارات الوالدين وليس على نقاط ضعفهم </a:t>
          </a:r>
          <a:endParaRPr lang="fr-FR" sz="1100" kern="1200" dirty="0"/>
        </a:p>
      </dsp:txBody>
      <dsp:txXfrm rot="10800000">
        <a:off x="0" y="4805121"/>
        <a:ext cx="7924799" cy="450263"/>
      </dsp:txXfrm>
    </dsp:sp>
    <dsp:sp modelId="{581EA85A-C9E1-4576-A7CA-AA17F134077B}">
      <dsp:nvSpPr>
        <dsp:cNvPr id="0" name=""/>
        <dsp:cNvSpPr/>
      </dsp:nvSpPr>
      <dsp:spPr>
        <a:xfrm rot="10800000">
          <a:off x="0" y="4118921"/>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b="0" kern="1200" dirty="0">
              <a:solidFill>
                <a:schemeClr val="bg1"/>
              </a:solidFill>
              <a:latin typeface="+mn-lt"/>
              <a:cs typeface="+mn-cs"/>
            </a:rPr>
            <a:t>مساعدة الوالدين على تحمل المسؤولية دون الشعور بالذنب</a:t>
          </a:r>
          <a:endParaRPr lang="fr-MA" sz="1100" b="0" kern="1200" dirty="0">
            <a:solidFill>
              <a:schemeClr val="bg1"/>
            </a:solidFill>
            <a:latin typeface="+mn-lt"/>
            <a:cs typeface="+mn-cs"/>
          </a:endParaRPr>
        </a:p>
      </dsp:txBody>
      <dsp:txXfrm rot="10800000">
        <a:off x="0" y="4118921"/>
        <a:ext cx="7924799" cy="450263"/>
      </dsp:txXfrm>
    </dsp:sp>
    <dsp:sp modelId="{84DA71EE-75A7-4E92-9715-C9EDE249AE45}">
      <dsp:nvSpPr>
        <dsp:cNvPr id="0" name=""/>
        <dsp:cNvSpPr/>
      </dsp:nvSpPr>
      <dsp:spPr>
        <a:xfrm rot="10800000">
          <a:off x="0" y="3432720"/>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b="0" kern="1200" dirty="0">
              <a:solidFill>
                <a:schemeClr val="bg1"/>
              </a:solidFill>
              <a:latin typeface="+mn-lt"/>
              <a:cs typeface="+mn-cs"/>
            </a:rPr>
            <a:t>النظر في المراجع و الخلفيات الثقافية,</a:t>
          </a:r>
          <a:r>
            <a:rPr lang="ar-MA" sz="1100" b="0" kern="1200" baseline="0" dirty="0">
              <a:solidFill>
                <a:schemeClr val="bg1"/>
              </a:solidFill>
              <a:latin typeface="+mn-lt"/>
              <a:cs typeface="+mn-cs"/>
            </a:rPr>
            <a:t> تقدير و تتمين ال</a:t>
          </a:r>
          <a:r>
            <a:rPr lang="ar-MA" sz="1100" b="0" kern="1200" dirty="0">
              <a:solidFill>
                <a:schemeClr val="bg1"/>
              </a:solidFill>
              <a:latin typeface="+mn-lt"/>
              <a:cs typeface="+mn-cs"/>
            </a:rPr>
            <a:t>مهارات </a:t>
          </a:r>
          <a:endParaRPr lang="fr-FR" sz="1100" kern="1200" dirty="0">
            <a:solidFill>
              <a:schemeClr val="bg1"/>
            </a:solidFill>
          </a:endParaRPr>
        </a:p>
      </dsp:txBody>
      <dsp:txXfrm rot="10800000">
        <a:off x="0" y="3432720"/>
        <a:ext cx="7924799" cy="450263"/>
      </dsp:txXfrm>
    </dsp:sp>
    <dsp:sp modelId="{C1B052C9-B5C4-440F-A103-39D58BAF5BA6}">
      <dsp:nvSpPr>
        <dsp:cNvPr id="0" name=""/>
        <dsp:cNvSpPr/>
      </dsp:nvSpPr>
      <dsp:spPr>
        <a:xfrm rot="10800000">
          <a:off x="0" y="2746520"/>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dirty="0"/>
            <a:t>حسن إدارة النزاعات باحترام وتعاطف من خلال الحياد</a:t>
          </a:r>
          <a:endParaRPr lang="fr-FR" sz="1100" kern="1200" dirty="0"/>
        </a:p>
      </dsp:txBody>
      <dsp:txXfrm rot="10800000">
        <a:off x="0" y="2746520"/>
        <a:ext cx="7924799" cy="450263"/>
      </dsp:txXfrm>
    </dsp:sp>
    <dsp:sp modelId="{92F9B0FF-EA8A-41E5-9B1A-C41B48BD9544}">
      <dsp:nvSpPr>
        <dsp:cNvPr id="0" name=""/>
        <dsp:cNvSpPr/>
      </dsp:nvSpPr>
      <dsp:spPr>
        <a:xfrm rot="10800000">
          <a:off x="0" y="2060319"/>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dirty="0"/>
            <a:t>تحليل حالة الأسرة ككل </a:t>
          </a:r>
          <a:endParaRPr lang="fr-FR" sz="1100" kern="1200" dirty="0"/>
        </a:p>
      </dsp:txBody>
      <dsp:txXfrm rot="10800000">
        <a:off x="0" y="2060319"/>
        <a:ext cx="7924799" cy="450263"/>
      </dsp:txXfrm>
    </dsp:sp>
    <dsp:sp modelId="{0B9352D7-3D98-4704-9494-626E682C39DA}">
      <dsp:nvSpPr>
        <dsp:cNvPr id="0" name=""/>
        <dsp:cNvSpPr/>
      </dsp:nvSpPr>
      <dsp:spPr>
        <a:xfrm rot="10800000">
          <a:off x="0" y="1374119"/>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dirty="0"/>
            <a:t> السيطرة</a:t>
          </a:r>
          <a:r>
            <a:rPr lang="ar-MA" sz="1100" kern="1200" baseline="0" dirty="0"/>
            <a:t> على</a:t>
          </a:r>
          <a:r>
            <a:rPr lang="ar-MA" sz="1100" kern="1200" dirty="0"/>
            <a:t> المشاعر</a:t>
          </a:r>
          <a:endParaRPr lang="fr-FR" sz="1100" kern="1200" dirty="0"/>
        </a:p>
      </dsp:txBody>
      <dsp:txXfrm rot="10800000">
        <a:off x="0" y="1374119"/>
        <a:ext cx="7924799" cy="450263"/>
      </dsp:txXfrm>
    </dsp:sp>
    <dsp:sp modelId="{F035B09F-AC3F-4AAC-8B50-12AD8100413D}">
      <dsp:nvSpPr>
        <dsp:cNvPr id="0" name=""/>
        <dsp:cNvSpPr/>
      </dsp:nvSpPr>
      <dsp:spPr>
        <a:xfrm rot="10800000">
          <a:off x="0" y="687918"/>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dirty="0"/>
            <a:t>تحديد الاحتياجات عن طريق تجنب الأحكام والأحكام المسبقة </a:t>
          </a:r>
          <a:endParaRPr lang="fr-FR" sz="1100" kern="1200" dirty="0"/>
        </a:p>
      </dsp:txBody>
      <dsp:txXfrm rot="10800000">
        <a:off x="0" y="687918"/>
        <a:ext cx="7924799" cy="450263"/>
      </dsp:txXfrm>
    </dsp:sp>
    <dsp:sp modelId="{46C2A6C6-5DDD-4A41-8F98-CA59BA668449}">
      <dsp:nvSpPr>
        <dsp:cNvPr id="0" name=""/>
        <dsp:cNvSpPr/>
      </dsp:nvSpPr>
      <dsp:spPr>
        <a:xfrm rot="10800000">
          <a:off x="0" y="1718"/>
          <a:ext cx="7924799" cy="692958"/>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ar-MA" sz="1100" kern="1200" dirty="0"/>
            <a:t>الاستماع الجيد والنشط للآباء وتاريخهم وتوقعاتهم ،و</a:t>
          </a:r>
          <a:r>
            <a:rPr lang="ar-MA" sz="1100" kern="1200" baseline="0" dirty="0"/>
            <a:t> حسن استقبالهم</a:t>
          </a:r>
          <a:r>
            <a:rPr lang="ar-MA" sz="1100" kern="1200" dirty="0"/>
            <a:t>، استمع إلى القصص و حكاياتهم وابدأ من تصوراتهم وتمثيلاتهم </a:t>
          </a:r>
          <a:endParaRPr lang="fr-FR" sz="1100" kern="1200" dirty="0"/>
        </a:p>
      </dsp:txBody>
      <dsp:txXfrm rot="10800000">
        <a:off x="0" y="1718"/>
        <a:ext cx="7924799" cy="450263"/>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1E890-CD73-4E8D-B256-9D1BED1A1C70}" type="datetimeFigureOut">
              <a:rPr lang="fr-FR" smtClean="0"/>
              <a:t>01/09/2022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DB20A4-63B0-4FD1-9BEE-E2340737DF0D}" type="slidenum">
              <a:rPr lang="fr-FR" smtClean="0"/>
              <a:t>‹N°›</a:t>
            </a:fld>
            <a:endParaRPr lang="fr-FR"/>
          </a:p>
        </p:txBody>
      </p:sp>
    </p:spTree>
    <p:extLst>
      <p:ext uri="{BB962C8B-B14F-4D97-AF65-F5344CB8AC3E}">
        <p14:creationId xmlns:p14="http://schemas.microsoft.com/office/powerpoint/2010/main" val="85080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ar-MA" dirty="0"/>
          </a:p>
          <a:p>
            <a:endParaRPr lang="fr-FR" dirty="0"/>
          </a:p>
        </p:txBody>
      </p:sp>
      <p:sp>
        <p:nvSpPr>
          <p:cNvPr id="4" name="Espace réservé du numéro de diapositive 3"/>
          <p:cNvSpPr>
            <a:spLocks noGrp="1"/>
          </p:cNvSpPr>
          <p:nvPr>
            <p:ph type="sldNum" sz="quarter" idx="10"/>
          </p:nvPr>
        </p:nvSpPr>
        <p:spPr/>
        <p:txBody>
          <a:bodyPr/>
          <a:lstStyle/>
          <a:p>
            <a:fld id="{D144CF26-F7BD-4AAB-822B-40B6635AF171}" type="slidenum">
              <a:rPr lang="fr-FR" smtClean="0"/>
              <a:t>27</a:t>
            </a:fld>
            <a:endParaRPr lang="fr-FR"/>
          </a:p>
        </p:txBody>
      </p:sp>
    </p:spTree>
    <p:extLst>
      <p:ext uri="{BB962C8B-B14F-4D97-AF65-F5344CB8AC3E}">
        <p14:creationId xmlns:p14="http://schemas.microsoft.com/office/powerpoint/2010/main" val="3286947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1886226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312916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2C20D31-E8B2-43DC-BFE3-83BB43AD5882}" type="slidenum">
              <a:rPr lang="en-US" smtClean="0"/>
              <a:t>‹N°›</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743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1644486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2C20D31-E8B2-43DC-BFE3-83BB43AD5882}" type="slidenum">
              <a:rPr lang="en-US" smtClean="0"/>
              <a:t>‹N°›</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4428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1843669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482044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45180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3314894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6CAB065-8CBB-4341-9FB9-7660A5394887}"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506537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200825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6CAB065-8CBB-4341-9FB9-7660A5394887}"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171686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6CAB065-8CBB-4341-9FB9-7660A5394887}"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168104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CAB065-8CBB-4341-9FB9-7660A5394887}"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18811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267993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6CAB065-8CBB-4341-9FB9-7660A5394887}"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2C20D31-E8B2-43DC-BFE3-83BB43AD5882}" type="slidenum">
              <a:rPr lang="en-US" smtClean="0"/>
              <a:t>‹N°›</a:t>
            </a:fld>
            <a:endParaRPr lang="en-US"/>
          </a:p>
        </p:txBody>
      </p:sp>
    </p:spTree>
    <p:extLst>
      <p:ext uri="{BB962C8B-B14F-4D97-AF65-F5344CB8AC3E}">
        <p14:creationId xmlns:p14="http://schemas.microsoft.com/office/powerpoint/2010/main" val="3233873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6CAB065-8CBB-4341-9FB9-7660A5394887}" type="datetimeFigureOut">
              <a:rPr lang="en-US" smtClean="0"/>
              <a:t>9/1/2022</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2C20D31-E8B2-43DC-BFE3-83BB43AD5882}" type="slidenum">
              <a:rPr lang="en-US" smtClean="0"/>
              <a:t>‹N°›</a:t>
            </a:fld>
            <a:endParaRPr lang="en-US"/>
          </a:p>
        </p:txBody>
      </p:sp>
    </p:spTree>
    <p:extLst>
      <p:ext uri="{BB962C8B-B14F-4D97-AF65-F5344CB8AC3E}">
        <p14:creationId xmlns:p14="http://schemas.microsoft.com/office/powerpoint/2010/main" val="3973557026"/>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809" r:id="rId15"/>
    <p:sldLayoutId id="21474838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y.taltit@association-bayti.ma" TargetMode="External"/><Relationship Id="rId2" Type="http://schemas.openxmlformats.org/officeDocument/2006/relationships/hyperlink" Target="mailto:t.yamnabayti@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87927" y="2424546"/>
            <a:ext cx="8437418" cy="1704950"/>
          </a:xfrm>
          <a:noFill/>
        </p:spPr>
        <p:txBody>
          <a:bodyPr>
            <a:normAutofit fontScale="90000"/>
          </a:bodyPr>
          <a:lstStyle/>
          <a:p>
            <a:pPr algn="ctr" rtl="1"/>
            <a:r>
              <a:rPr lang="ar-MA" spc="-300" dirty="0">
                <a:solidFill>
                  <a:schemeClr val="tx1"/>
                </a:solidFill>
              </a:rPr>
              <a:t>الوقاية</a:t>
            </a:r>
            <a:r>
              <a:rPr lang="fr-FR" spc="-300" dirty="0">
                <a:solidFill>
                  <a:schemeClr val="tx1"/>
                </a:solidFill>
              </a:rPr>
              <a:t> </a:t>
            </a:r>
            <a:r>
              <a:rPr lang="ar-MA" spc="-300" dirty="0">
                <a:solidFill>
                  <a:schemeClr val="tx1"/>
                </a:solidFill>
              </a:rPr>
              <a:t>و</a:t>
            </a:r>
            <a:r>
              <a:rPr lang="fr-FR" spc="-300" dirty="0">
                <a:solidFill>
                  <a:schemeClr val="tx1"/>
                </a:solidFill>
              </a:rPr>
              <a:t> </a:t>
            </a:r>
            <a:r>
              <a:rPr lang="ar-MA" spc="-300" dirty="0">
                <a:solidFill>
                  <a:schemeClr val="tx1"/>
                </a:solidFill>
              </a:rPr>
              <a:t>الحماية من الانفصال </a:t>
            </a:r>
            <a:br>
              <a:rPr lang="fr-FR" spc="-300" dirty="0">
                <a:solidFill>
                  <a:schemeClr val="tx1"/>
                </a:solidFill>
              </a:rPr>
            </a:br>
            <a:r>
              <a:rPr lang="ar-MA" spc="-300" dirty="0">
                <a:solidFill>
                  <a:schemeClr val="tx1"/>
                </a:solidFill>
              </a:rPr>
              <a:t>و التخلي</a:t>
            </a:r>
            <a:endParaRPr lang="en-US" spc="-300" dirty="0">
              <a:solidFill>
                <a:schemeClr val="tx1"/>
              </a:solidFill>
            </a:endParaRPr>
          </a:p>
        </p:txBody>
      </p:sp>
    </p:spTree>
    <p:extLst>
      <p:ext uri="{BB962C8B-B14F-4D97-AF65-F5344CB8AC3E}">
        <p14:creationId xmlns:p14="http://schemas.microsoft.com/office/powerpoint/2010/main" val="1512978705"/>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77091" y="1302327"/>
          <a:ext cx="8617527" cy="5320145"/>
        </p:xfrm>
        <a:graphic>
          <a:graphicData uri="http://schemas.openxmlformats.org/drawingml/2006/table">
            <a:tbl>
              <a:tblPr firstRow="1" bandRow="1">
                <a:tableStyleId>{5C22544A-7EE6-4342-B048-85BDC9FD1C3A}</a:tableStyleId>
              </a:tblPr>
              <a:tblGrid>
                <a:gridCol w="2872509">
                  <a:extLst>
                    <a:ext uri="{9D8B030D-6E8A-4147-A177-3AD203B41FA5}">
                      <a16:colId xmlns:a16="http://schemas.microsoft.com/office/drawing/2014/main" val="2222912757"/>
                    </a:ext>
                  </a:extLst>
                </a:gridCol>
                <a:gridCol w="2872509">
                  <a:extLst>
                    <a:ext uri="{9D8B030D-6E8A-4147-A177-3AD203B41FA5}">
                      <a16:colId xmlns:a16="http://schemas.microsoft.com/office/drawing/2014/main" val="1277510670"/>
                    </a:ext>
                  </a:extLst>
                </a:gridCol>
                <a:gridCol w="2872509">
                  <a:extLst>
                    <a:ext uri="{9D8B030D-6E8A-4147-A177-3AD203B41FA5}">
                      <a16:colId xmlns:a16="http://schemas.microsoft.com/office/drawing/2014/main" val="1994511632"/>
                    </a:ext>
                  </a:extLst>
                </a:gridCol>
              </a:tblGrid>
              <a:tr h="3274610">
                <a:tc>
                  <a:txBody>
                    <a:bodyPr/>
                    <a:lstStyle/>
                    <a:p>
                      <a:pPr algn="r" rtl="1"/>
                      <a:r>
                        <a:rPr lang="ar-MA" sz="1400" b="0" dirty="0">
                          <a:cs typeface="+mn-cs"/>
                        </a:rPr>
                        <a:t>التأكد و ضمان  سرية جميع المعلومات المتعلقة بالطفل وأسرته</a:t>
                      </a:r>
                    </a:p>
                    <a:p>
                      <a:pPr algn="r" rtl="1"/>
                      <a:endParaRPr lang="ar-MA" sz="1400" b="0" dirty="0">
                        <a:cs typeface="+mn-cs"/>
                      </a:endParaRPr>
                    </a:p>
                    <a:p>
                      <a:pPr algn="r" rtl="1"/>
                      <a:r>
                        <a:rPr lang="ar-MA" sz="1400" b="0" dirty="0">
                          <a:cs typeface="+mn-cs"/>
                        </a:rPr>
                        <a:t> قم بإحالة الطفل إلى الدعم المهني الذي يحتاجه </a:t>
                      </a:r>
                    </a:p>
                    <a:p>
                      <a:pPr algn="r" rtl="1"/>
                      <a:endParaRPr lang="ar-MA" sz="1400" b="0" dirty="0">
                        <a:cs typeface="+mn-cs"/>
                      </a:endParaRPr>
                    </a:p>
                    <a:p>
                      <a:pPr algn="r" rtl="1"/>
                      <a:r>
                        <a:rPr lang="ar-MA" sz="1400" b="0" dirty="0">
                          <a:cs typeface="+mn-cs"/>
                        </a:rPr>
                        <a:t>اختر الحل الأنسب لحالة الطفل </a:t>
                      </a:r>
                    </a:p>
                    <a:p>
                      <a:pPr algn="r" rtl="1"/>
                      <a:endParaRPr lang="ar-MA" sz="1400" b="0" dirty="0">
                        <a:cs typeface="+mn-cs"/>
                      </a:endParaRPr>
                    </a:p>
                    <a:p>
                      <a:pPr algn="r" rtl="1"/>
                      <a:r>
                        <a:rPr lang="ar-MA" sz="1400" b="0" dirty="0">
                          <a:cs typeface="+mn-cs"/>
                        </a:rPr>
                        <a:t>أعط الأولوية لمصلحة الطفل ، وليس مصلحة شخص أو</a:t>
                      </a:r>
                      <a:r>
                        <a:rPr lang="ar-MA" sz="1400" b="0" baseline="0" dirty="0">
                          <a:cs typeface="+mn-cs"/>
                        </a:rPr>
                        <a:t> جهة</a:t>
                      </a:r>
                      <a:r>
                        <a:rPr lang="ar-MA" sz="1400" b="0" dirty="0">
                          <a:cs typeface="+mn-cs"/>
                        </a:rPr>
                        <a:t> </a:t>
                      </a:r>
                      <a:r>
                        <a:rPr lang="ar-MA" sz="1400" b="0" dirty="0" err="1">
                          <a:cs typeface="+mn-cs"/>
                        </a:rPr>
                        <a:t>آخرى</a:t>
                      </a:r>
                      <a:r>
                        <a:rPr lang="ar-MA" sz="1400" b="0" baseline="0" dirty="0">
                          <a:cs typeface="+mn-cs"/>
                        </a:rPr>
                        <a:t> </a:t>
                      </a:r>
                      <a:endParaRPr lang="en-US" sz="1400" b="0" dirty="0">
                        <a:cs typeface="+mn-cs"/>
                      </a:endParaRPr>
                    </a:p>
                    <a:p>
                      <a:endParaRPr lang="en-US" sz="1400" b="0" dirty="0">
                        <a:cs typeface="+mn-cs"/>
                      </a:endParaRPr>
                    </a:p>
                  </a:txBody>
                  <a:tcPr marL="58145" marR="58145" marT="34290" marB="34290"/>
                </a:tc>
                <a:tc>
                  <a:txBody>
                    <a:bodyPr/>
                    <a:lstStyle/>
                    <a:p>
                      <a:pPr algn="r" rtl="1"/>
                      <a:r>
                        <a:rPr lang="ar-MA" sz="1400" b="0" dirty="0">
                          <a:cs typeface="+mn-cs"/>
                        </a:rPr>
                        <a:t>في جميع القرارات المتعلقة بالطفل ، يجب </a:t>
                      </a:r>
                      <a:r>
                        <a:rPr lang="ar-MA" sz="1400" b="0" dirty="0">
                          <a:latin typeface="Calibri" panose="020F0502020204030204" pitchFamily="34" charset="0"/>
                          <a:cs typeface="+mn-cs"/>
                        </a:rPr>
                        <a:t>։ </a:t>
                      </a:r>
                      <a:r>
                        <a:rPr lang="ar-MA" sz="1400" b="0" dirty="0">
                          <a:cs typeface="+mn-cs"/>
                        </a:rPr>
                        <a:t>إعطاء الأولوية للأعمال التي تعزز نمو الطفل ورفاهيته وسلامته واحترام حقوقه.</a:t>
                      </a:r>
                      <a:endParaRPr lang="en-US" sz="1400" b="0" dirty="0">
                        <a:cs typeface="+mn-cs"/>
                      </a:endParaRPr>
                    </a:p>
                  </a:txBody>
                  <a:tcPr marL="58145" marR="58145" marT="34290" marB="34290"/>
                </a:tc>
                <a:tc>
                  <a:txBody>
                    <a:bodyPr/>
                    <a:lstStyle/>
                    <a:p>
                      <a:r>
                        <a:rPr lang="ar-MA" sz="1400" b="0" dirty="0">
                          <a:cs typeface="+mn-cs"/>
                        </a:rPr>
                        <a:t>المصلحة الفضلى للطفل           </a:t>
                      </a:r>
                      <a:endParaRPr lang="en-US" sz="1400" b="0" dirty="0">
                        <a:cs typeface="+mn-cs"/>
                      </a:endParaRPr>
                    </a:p>
                  </a:txBody>
                  <a:tcPr marL="58145" marR="58145" marT="34290" marB="34290"/>
                </a:tc>
                <a:extLst>
                  <a:ext uri="{0D108BD9-81ED-4DB2-BD59-A6C34878D82A}">
                    <a16:rowId xmlns:a16="http://schemas.microsoft.com/office/drawing/2014/main" val="2851521141"/>
                  </a:ext>
                </a:extLst>
              </a:tr>
              <a:tr h="2045535">
                <a:tc>
                  <a:txBody>
                    <a:bodyPr/>
                    <a:lstStyle/>
                    <a:p>
                      <a:pPr algn="r" rtl="1"/>
                      <a:r>
                        <a:rPr lang="ar-MA" sz="1400" b="0" dirty="0">
                          <a:cs typeface="+mn-cs"/>
                        </a:rPr>
                        <a:t>تعزيز الظروف التي تحمي صحة الطفل, رفع مستوى الوعي العام لإحداث تغيير في الممارسات المعيارية الضارة التي تعرقل نمو الطفل</a:t>
                      </a:r>
                    </a:p>
                    <a:p>
                      <a:pPr algn="r" rtl="1"/>
                      <a:r>
                        <a:rPr lang="ar-MA" sz="1400" b="0" dirty="0">
                          <a:cs typeface="+mn-cs"/>
                        </a:rPr>
                        <a:t> السماح</a:t>
                      </a:r>
                      <a:r>
                        <a:rPr lang="ar-MA" sz="1400" b="0" baseline="0" dirty="0">
                          <a:cs typeface="+mn-cs"/>
                        </a:rPr>
                        <a:t> </a:t>
                      </a:r>
                      <a:r>
                        <a:rPr lang="ar-MA" sz="1400" b="0" dirty="0">
                          <a:cs typeface="+mn-cs"/>
                        </a:rPr>
                        <a:t> للطفل بالحصول على الدعم الجسدي أو النفسي الذي يحتاجه</a:t>
                      </a:r>
                      <a:endParaRPr lang="en-US" sz="1400" b="0" dirty="0">
                        <a:cs typeface="+mn-cs"/>
                      </a:endParaRPr>
                    </a:p>
                  </a:txBody>
                  <a:tcPr marL="58145" marR="58145" marT="34290" marB="34290"/>
                </a:tc>
                <a:tc>
                  <a:txBody>
                    <a:bodyPr/>
                    <a:lstStyle/>
                    <a:p>
                      <a:pPr algn="r" rtl="1"/>
                      <a:r>
                        <a:rPr lang="ar-MA" sz="1400" b="0" dirty="0">
                          <a:cs typeface="+mn-cs"/>
                        </a:rPr>
                        <a:t>لكل طفل الحق في الحياة والحماية من سوء المعاملة والإهمال والتهميش و العنف والاستغلال</a:t>
                      </a:r>
                      <a:endParaRPr lang="en-US" sz="1400" b="0" dirty="0">
                        <a:cs typeface="+mn-cs"/>
                      </a:endParaRPr>
                    </a:p>
                  </a:txBody>
                  <a:tcPr marL="58145" marR="58145" marT="34290" marB="34290"/>
                </a:tc>
                <a:tc>
                  <a:txBody>
                    <a:bodyPr/>
                    <a:lstStyle/>
                    <a:p>
                      <a:pPr algn="r" rtl="1"/>
                      <a:r>
                        <a:rPr lang="ar-MA" sz="1400" b="0" dirty="0">
                          <a:cs typeface="+mn-cs"/>
                        </a:rPr>
                        <a:t>الحق في الحياة والبقاء والنمو </a:t>
                      </a:r>
                      <a:endParaRPr lang="en-US" sz="1400" b="0" dirty="0">
                        <a:cs typeface="+mn-cs"/>
                      </a:endParaRPr>
                    </a:p>
                  </a:txBody>
                  <a:tcPr marL="58145" marR="58145" marT="34290" marB="34290"/>
                </a:tc>
                <a:extLst>
                  <a:ext uri="{0D108BD9-81ED-4DB2-BD59-A6C34878D82A}">
                    <a16:rowId xmlns:a16="http://schemas.microsoft.com/office/drawing/2014/main" val="2811011952"/>
                  </a:ext>
                </a:extLst>
              </a:tr>
            </a:tbl>
          </a:graphicData>
        </a:graphic>
      </p:graphicFrame>
      <p:sp>
        <p:nvSpPr>
          <p:cNvPr id="6" name="Titre 1">
            <a:extLst>
              <a:ext uri="{FF2B5EF4-FFF2-40B4-BE49-F238E27FC236}">
                <a16:creationId xmlns:a16="http://schemas.microsoft.com/office/drawing/2014/main" id="{6758C12E-19A7-C072-68F0-F01178A86093}"/>
              </a:ext>
            </a:extLst>
          </p:cNvPr>
          <p:cNvSpPr>
            <a:spLocks noGrp="1"/>
          </p:cNvSpPr>
          <p:nvPr>
            <p:ph type="title"/>
          </p:nvPr>
        </p:nvSpPr>
        <p:spPr>
          <a:xfrm>
            <a:off x="1461193" y="636141"/>
            <a:ext cx="6589199" cy="651237"/>
          </a:xfrm>
        </p:spPr>
        <p:txBody>
          <a:bodyPr>
            <a:normAutofit/>
          </a:bodyPr>
          <a:lstStyle/>
          <a:p>
            <a:pPr algn="ctr"/>
            <a:r>
              <a:rPr lang="ar-MA" sz="2800" dirty="0"/>
              <a:t>المبادئ التوجيهية في العمل مع الأطفال</a:t>
            </a:r>
            <a:endParaRPr lang="en-US" sz="2800" dirty="0"/>
          </a:p>
        </p:txBody>
      </p:sp>
    </p:spTree>
    <p:extLst>
      <p:ext uri="{BB962C8B-B14F-4D97-AF65-F5344CB8AC3E}">
        <p14:creationId xmlns:p14="http://schemas.microsoft.com/office/powerpoint/2010/main" val="2787242161"/>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Espace réservé du contenu 9"/>
          <p:cNvGraphicFramePr>
            <a:graphicFrameLocks noGrp="1"/>
          </p:cNvGraphicFramePr>
          <p:nvPr>
            <p:ph idx="1"/>
            <p:extLst>
              <p:ext uri="{D42A27DB-BD31-4B8C-83A1-F6EECF244321}">
                <p14:modId xmlns:p14="http://schemas.microsoft.com/office/powerpoint/2010/main" val="548386731"/>
              </p:ext>
            </p:extLst>
          </p:nvPr>
        </p:nvGraphicFramePr>
        <p:xfrm>
          <a:off x="275573" y="884420"/>
          <a:ext cx="8716572" cy="5831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9261553"/>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0851" y="500285"/>
            <a:ext cx="6998774" cy="757015"/>
          </a:xfrm>
        </p:spPr>
        <p:txBody>
          <a:bodyPr>
            <a:noAutofit/>
          </a:bodyPr>
          <a:lstStyle/>
          <a:p>
            <a:pPr algn="ctr"/>
            <a:r>
              <a:rPr lang="ar-MA" sz="2400" dirty="0"/>
              <a:t>حق الطفل في أسرة </a:t>
            </a:r>
            <a:r>
              <a:rPr lang="fr-FR" sz="2400" dirty="0"/>
              <a:t>/</a:t>
            </a:r>
            <a:r>
              <a:rPr lang="ar-MA" sz="2400" dirty="0"/>
              <a:t>الاتفاقية الدولية لحقوق</a:t>
            </a:r>
            <a:r>
              <a:rPr lang="fr-FR" sz="2400" dirty="0"/>
              <a:t>  </a:t>
            </a:r>
            <a:r>
              <a:rPr lang="ar-MA" sz="2400" dirty="0"/>
              <a:t> الطفل"                               </a:t>
            </a:r>
            <a:endParaRPr lang="en-US" sz="24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378711845"/>
              </p:ext>
            </p:extLst>
          </p:nvPr>
        </p:nvGraphicFramePr>
        <p:xfrm>
          <a:off x="498667" y="1413650"/>
          <a:ext cx="8544972" cy="5335766"/>
        </p:xfrm>
        <a:graphic>
          <a:graphicData uri="http://schemas.openxmlformats.org/drawingml/2006/table">
            <a:tbl>
              <a:tblPr firstRow="1" bandRow="1">
                <a:tableStyleId>{0660B408-B3CF-4A94-85FC-2B1E0A45F4A2}</a:tableStyleId>
              </a:tblPr>
              <a:tblGrid>
                <a:gridCol w="7880110">
                  <a:extLst>
                    <a:ext uri="{9D8B030D-6E8A-4147-A177-3AD203B41FA5}">
                      <a16:colId xmlns:a16="http://schemas.microsoft.com/office/drawing/2014/main" val="3430637907"/>
                    </a:ext>
                  </a:extLst>
                </a:gridCol>
                <a:gridCol w="664862">
                  <a:extLst>
                    <a:ext uri="{9D8B030D-6E8A-4147-A177-3AD203B41FA5}">
                      <a16:colId xmlns:a16="http://schemas.microsoft.com/office/drawing/2014/main" val="2172700818"/>
                    </a:ext>
                  </a:extLst>
                </a:gridCol>
              </a:tblGrid>
              <a:tr h="437838">
                <a:tc>
                  <a:txBody>
                    <a:bodyPr/>
                    <a:lstStyle/>
                    <a:p>
                      <a:r>
                        <a:rPr lang="ar-MA" sz="1500" dirty="0">
                          <a:solidFill>
                            <a:schemeClr val="bg1"/>
                          </a:solidFill>
                        </a:rPr>
                        <a:t>المحتوى و المضمون                                          </a:t>
                      </a:r>
                      <a:endParaRPr lang="en-US" sz="1500" dirty="0">
                        <a:solidFill>
                          <a:schemeClr val="bg1"/>
                        </a:solidFill>
                      </a:endParaRPr>
                    </a:p>
                  </a:txBody>
                  <a:tcPr marL="68580" marR="68580" marT="34290" marB="34290"/>
                </a:tc>
                <a:tc>
                  <a:txBody>
                    <a:bodyPr/>
                    <a:lstStyle/>
                    <a:p>
                      <a:r>
                        <a:rPr lang="ar-MA" sz="1500" dirty="0">
                          <a:solidFill>
                            <a:schemeClr val="bg1"/>
                          </a:solidFill>
                        </a:rPr>
                        <a:t>البنود</a:t>
                      </a:r>
                      <a:r>
                        <a:rPr lang="ar-MA" sz="1500" baseline="0" dirty="0">
                          <a:solidFill>
                            <a:schemeClr val="bg1"/>
                          </a:solidFill>
                        </a:rPr>
                        <a:t>                                 </a:t>
                      </a:r>
                      <a:endParaRPr lang="en-US" sz="1500" dirty="0">
                        <a:solidFill>
                          <a:schemeClr val="bg1"/>
                        </a:solidFill>
                      </a:endParaRPr>
                    </a:p>
                  </a:txBody>
                  <a:tcPr marL="68580" marR="68580" marT="34290" marB="34290"/>
                </a:tc>
                <a:extLst>
                  <a:ext uri="{0D108BD9-81ED-4DB2-BD59-A6C34878D82A}">
                    <a16:rowId xmlns:a16="http://schemas.microsoft.com/office/drawing/2014/main" val="288578967"/>
                  </a:ext>
                </a:extLst>
              </a:tr>
              <a:tr h="1235780">
                <a:tc>
                  <a:txBody>
                    <a:bodyPr/>
                    <a:lstStyle/>
                    <a:p>
                      <a:pPr algn="r" rtl="1"/>
                      <a:r>
                        <a:rPr lang="fr-FR" sz="1400" b="1" i="0" kern="1200" dirty="0">
                          <a:solidFill>
                            <a:schemeClr val="dk1"/>
                          </a:solidFill>
                          <a:effectLst/>
                          <a:latin typeface="+mn-lt"/>
                          <a:ea typeface="+mn-ea"/>
                          <a:cs typeface="+mn-cs"/>
                        </a:rPr>
                        <a:t>1</a:t>
                      </a:r>
                      <a:r>
                        <a:rPr lang="ar-MA" sz="1400" kern="1200" dirty="0">
                          <a:solidFill>
                            <a:schemeClr val="tx1"/>
                          </a:solidFill>
                          <a:effectLst/>
                          <a:latin typeface="+mn-lt"/>
                        </a:rPr>
                        <a:t> تضمن الدول الأطراف عدم فصل الطفل عن والديه على كره</a:t>
                      </a:r>
                      <a:r>
                        <a:rPr lang="ar-MA" sz="1400" kern="1200" baseline="0" dirty="0">
                          <a:solidFill>
                            <a:schemeClr val="tx1"/>
                          </a:solidFill>
                          <a:effectLst/>
                          <a:latin typeface="+mn-lt"/>
                        </a:rPr>
                        <a:t> </a:t>
                      </a:r>
                      <a:r>
                        <a:rPr lang="ar-MA" sz="1400" kern="1200" dirty="0">
                          <a:solidFill>
                            <a:schemeClr val="tx1"/>
                          </a:solidFill>
                          <a:effectLst/>
                          <a:latin typeface="+mn-lt"/>
                        </a:rPr>
                        <a:t>منهما، إلا عندما تقرر السلطات المختصة، رهنا بإجراء إعادة نظر قضائية، وفقا للقوانين والإجراءات المعمول بها، أن هذا الفصل ضروري لصون مصالح الطفل الفضلى. وقد يلزم مثل هذا القرار في حالة معينة مثل حالة إساءة الوالدين ,معاملة الطفل أو إهمالهما له، أو عندما يعيش الوالدان منفصلين ويتعين اتخاذ قرار بشأن محل إقامة الطفل</a:t>
                      </a:r>
                      <a:r>
                        <a:rPr lang="ar-MA" sz="1400" b="0" i="0" kern="1200" dirty="0">
                          <a:solidFill>
                            <a:schemeClr val="dk1"/>
                          </a:solidFill>
                          <a:effectLst/>
                          <a:latin typeface="+mn-lt"/>
                          <a:ea typeface="+mn-ea"/>
                          <a:cs typeface="+mn-cs"/>
                        </a:rPr>
                        <a:t>.</a:t>
                      </a:r>
                      <a:endParaRPr lang="fr-FR" sz="1400" kern="1200" dirty="0">
                        <a:solidFill>
                          <a:schemeClr val="tx1"/>
                        </a:solidFill>
                        <a:effectLst/>
                        <a:latin typeface="+mn-lt"/>
                      </a:endParaRPr>
                    </a:p>
                    <a:p>
                      <a:pPr algn="r" rtl="1"/>
                      <a:r>
                        <a:rPr lang="ar-MA" sz="1400" b="1" kern="1200" dirty="0">
                          <a:solidFill>
                            <a:schemeClr val="tx1"/>
                          </a:solidFill>
                          <a:effectLst/>
                          <a:latin typeface="+mn-lt"/>
                          <a:ea typeface="+mn-ea"/>
                          <a:cs typeface="+mn-cs"/>
                        </a:rPr>
                        <a:t>3</a:t>
                      </a:r>
                      <a:r>
                        <a:rPr lang="ar-MA" sz="1400" kern="1200" dirty="0">
                          <a:solidFill>
                            <a:schemeClr val="tx1"/>
                          </a:solidFill>
                          <a:effectLst/>
                          <a:latin typeface="+mn-lt"/>
                          <a:ea typeface="+mn-ea"/>
                          <a:cs typeface="+mn-cs"/>
                        </a:rPr>
                        <a:t> تحترم الدول الأطراف حق الطفل المنفصل عن والديه أو عن أحدهما في الاحتفاظ بصورة منتظمة بعلاقات شخصية واتصالات مباشرة بكلا والديه، إلا إذا تعارض ذلك مع مصالح الطفل الفضلى</a:t>
                      </a:r>
                      <a:r>
                        <a:rPr lang="ar-MA" sz="1800" b="0" i="0" kern="1200" dirty="0">
                          <a:solidFill>
                            <a:schemeClr val="dk1"/>
                          </a:solidFill>
                          <a:effectLst/>
                          <a:latin typeface="+mn-lt"/>
                          <a:ea typeface="+mn-ea"/>
                          <a:cs typeface="+mn-cs"/>
                        </a:rPr>
                        <a:t>.</a:t>
                      </a:r>
                      <a:endParaRPr lang="en-US" sz="1000" b="0" dirty="0">
                        <a:solidFill>
                          <a:schemeClr val="tx1"/>
                        </a:solidFill>
                        <a:latin typeface="+mn-lt"/>
                      </a:endParaRPr>
                    </a:p>
                  </a:txBody>
                  <a:tcPr marL="68580" marR="68580" marT="34290" marB="34290"/>
                </a:tc>
                <a:tc>
                  <a:txBody>
                    <a:bodyPr/>
                    <a:lstStyle/>
                    <a:p>
                      <a:pPr algn="r" rtl="1"/>
                      <a:r>
                        <a:rPr lang="ar-MA" sz="1000" b="1" kern="1200" dirty="0">
                          <a:effectLst/>
                        </a:rPr>
                        <a:t> </a:t>
                      </a:r>
                      <a:r>
                        <a:rPr lang="ar-MA" sz="1200" b="1" i="0" kern="1200" dirty="0">
                          <a:solidFill>
                            <a:schemeClr val="dk1"/>
                          </a:solidFill>
                          <a:effectLst/>
                          <a:latin typeface="+mn-lt"/>
                          <a:ea typeface="+mn-ea"/>
                          <a:cs typeface="+mn-cs"/>
                        </a:rPr>
                        <a:t>المادة</a:t>
                      </a:r>
                      <a:r>
                        <a:rPr lang="ar-MA" sz="1000" b="1" kern="1200" baseline="0" dirty="0">
                          <a:effectLst/>
                        </a:rPr>
                        <a:t> </a:t>
                      </a:r>
                      <a:r>
                        <a:rPr lang="ar-MA" sz="1200" b="1" kern="1200" baseline="0" dirty="0">
                          <a:effectLst/>
                        </a:rPr>
                        <a:t>9 </a:t>
                      </a:r>
                      <a:endParaRPr lang="en-US" sz="1200" b="1" dirty="0"/>
                    </a:p>
                  </a:txBody>
                  <a:tcPr marL="68580" marR="68580" marT="34290" marB="34290"/>
                </a:tc>
                <a:extLst>
                  <a:ext uri="{0D108BD9-81ED-4DB2-BD59-A6C34878D82A}">
                    <a16:rowId xmlns:a16="http://schemas.microsoft.com/office/drawing/2014/main" val="3095101777"/>
                  </a:ext>
                </a:extLst>
              </a:tr>
              <a:tr h="76780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MA" sz="1400" b="1" baseline="0" dirty="0"/>
                        <a:t>2</a:t>
                      </a:r>
                      <a:r>
                        <a:rPr lang="ar-MA" sz="1400" baseline="0" dirty="0"/>
                        <a:t> </a:t>
                      </a:r>
                      <a:r>
                        <a:rPr lang="ar-MA" sz="1400" kern="1200" dirty="0">
                          <a:solidFill>
                            <a:schemeClr val="tx1"/>
                          </a:solidFill>
                          <a:effectLst/>
                          <a:latin typeface="+mn-lt"/>
                          <a:ea typeface="+mn-ea"/>
                          <a:cs typeface="+mn-cs"/>
                        </a:rPr>
                        <a:t>في سبيل ضمان وتعزيز الحقوق المبينة في هذه الاتفاقية։ على الدول الأطراف في هذه الاتفاقية أن تقدم المساعدة الملائمة للوالدين وللأوصياء القانونيين في الاضطلاع بمسئوليات تربية الطفل وعليها أن تكفل تطوير مؤسسات ومرافق وخدمات رعاية الأطفال</a:t>
                      </a:r>
                      <a:r>
                        <a:rPr lang="fr-FR" sz="1800" b="1" i="0" kern="1200" dirty="0">
                          <a:solidFill>
                            <a:schemeClr val="dk1"/>
                          </a:solidFill>
                          <a:effectLst/>
                          <a:latin typeface="+mn-lt"/>
                          <a:ea typeface="+mn-ea"/>
                          <a:cs typeface="+mn-cs"/>
                        </a:rPr>
                        <a:t>.</a:t>
                      </a:r>
                      <a:endParaRPr lang="en-US" sz="1000" dirty="0">
                        <a:solidFill>
                          <a:schemeClr val="tx1"/>
                        </a:solidFill>
                        <a:latin typeface="+mn-lt"/>
                      </a:endParaRPr>
                    </a:p>
                    <a:p>
                      <a:r>
                        <a:rPr lang="ar-MA" sz="1000" dirty="0">
                          <a:solidFill>
                            <a:schemeClr val="tx1"/>
                          </a:solidFill>
                          <a:latin typeface="+mn-lt"/>
                        </a:rPr>
                        <a:t>                                                </a:t>
                      </a:r>
                      <a:endParaRPr lang="en-US" sz="1000" dirty="0">
                        <a:solidFill>
                          <a:schemeClr val="tx1"/>
                        </a:solidFill>
                        <a:latin typeface="+mn-lt"/>
                      </a:endParaRPr>
                    </a:p>
                  </a:txBody>
                  <a:tcPr marL="68580" marR="68580" marT="34290" marB="34290"/>
                </a:tc>
                <a:tc>
                  <a:txBody>
                    <a:bodyPr/>
                    <a:lstStyle/>
                    <a:p>
                      <a:pPr algn="r" rtl="1"/>
                      <a:r>
                        <a:rPr lang="ar-MA" sz="1000" b="1" kern="1200" dirty="0">
                          <a:effectLst/>
                        </a:rPr>
                        <a:t> </a:t>
                      </a:r>
                      <a:r>
                        <a:rPr lang="ar-MA" sz="1200" b="1" i="0" kern="1200" dirty="0">
                          <a:solidFill>
                            <a:schemeClr val="dk1"/>
                          </a:solidFill>
                          <a:effectLst/>
                          <a:latin typeface="+mn-lt"/>
                          <a:ea typeface="+mn-ea"/>
                          <a:cs typeface="+mn-cs"/>
                        </a:rPr>
                        <a:t>المادة</a:t>
                      </a:r>
                      <a:r>
                        <a:rPr lang="ar-MA" sz="1000" b="1" kern="1200" baseline="0" dirty="0">
                          <a:effectLst/>
                        </a:rPr>
                        <a:t> </a:t>
                      </a:r>
                      <a:r>
                        <a:rPr lang="ar-MA" sz="1200" b="1" baseline="0" dirty="0"/>
                        <a:t> 18</a:t>
                      </a:r>
                      <a:endParaRPr lang="en-US" sz="1200" b="1" dirty="0"/>
                    </a:p>
                  </a:txBody>
                  <a:tcPr marL="68580" marR="68580" marT="34290" marB="34290"/>
                </a:tc>
                <a:extLst>
                  <a:ext uri="{0D108BD9-81ED-4DB2-BD59-A6C34878D82A}">
                    <a16:rowId xmlns:a16="http://schemas.microsoft.com/office/drawing/2014/main" val="4071276092"/>
                  </a:ext>
                </a:extLst>
              </a:tr>
              <a:tr h="1129526">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MA" sz="1400" kern="1200" dirty="0">
                          <a:solidFill>
                            <a:schemeClr val="tx1"/>
                          </a:solidFill>
                          <a:effectLst/>
                          <a:latin typeface="+mn-lt"/>
                          <a:ea typeface="+mn-ea"/>
                          <a:cs typeface="+mn-cs"/>
                        </a:rPr>
                        <a:t>1. للطفل المحروم بصفة مؤقتة أو دائمة من بيئته العائلية أو الذي لا يسمح له، حفاظا على مصالحة الفصلي، بالبقاء في تلك البيئة، الحق في حماية ومساعدة خاصتين توفرهما الدولة.</a:t>
                      </a:r>
                      <a:br>
                        <a:rPr lang="ar-MA" sz="1400" kern="1200" dirty="0">
                          <a:solidFill>
                            <a:schemeClr val="tx1"/>
                          </a:solidFill>
                          <a:effectLst/>
                          <a:latin typeface="+mn-lt"/>
                          <a:ea typeface="+mn-ea"/>
                          <a:cs typeface="+mn-cs"/>
                        </a:rPr>
                      </a:br>
                      <a:r>
                        <a:rPr lang="ar-MA" sz="1400" kern="1200" dirty="0">
                          <a:solidFill>
                            <a:schemeClr val="tx1"/>
                          </a:solidFill>
                          <a:effectLst/>
                          <a:latin typeface="+mn-lt"/>
                          <a:ea typeface="+mn-ea"/>
                          <a:cs typeface="+mn-cs"/>
                        </a:rPr>
                        <a:t>2. تضمن الدول الأطراف، وفقا لقوانينها الوطنية، رعاية بديلة لمثل هذا الطفل.</a:t>
                      </a:r>
                      <a:br>
                        <a:rPr lang="ar-MA" sz="1400" kern="1200" dirty="0">
                          <a:solidFill>
                            <a:schemeClr val="tx1"/>
                          </a:solidFill>
                          <a:effectLst/>
                          <a:latin typeface="+mn-lt"/>
                          <a:ea typeface="+mn-ea"/>
                          <a:cs typeface="+mn-cs"/>
                        </a:rPr>
                      </a:br>
                      <a:r>
                        <a:rPr lang="ar-MA" sz="1400" kern="1200" dirty="0">
                          <a:solidFill>
                            <a:schemeClr val="tx1"/>
                          </a:solidFill>
                          <a:effectLst/>
                          <a:latin typeface="+mn-lt"/>
                          <a:ea typeface="+mn-ea"/>
                          <a:cs typeface="+mn-cs"/>
                        </a:rPr>
                        <a:t>3. يمكن أن تشمل هذه الرعاية، في جملة أمور، الحضانة، أو الكفالة الواردة في القانون الإسلامي، أو التبني، أو، عند الضرورة، الإقامة في مؤسسات مناسبة لرعاية الأطفال. وعند النظر في الحلول، ينبغي إيلاء الاعتبار الواجب </a:t>
                      </a:r>
                      <a:r>
                        <a:rPr lang="ar-MA" sz="1400" kern="1200" dirty="0" err="1">
                          <a:solidFill>
                            <a:schemeClr val="tx1"/>
                          </a:solidFill>
                          <a:effectLst/>
                          <a:latin typeface="+mn-lt"/>
                          <a:ea typeface="+mn-ea"/>
                          <a:cs typeface="+mn-cs"/>
                        </a:rPr>
                        <a:t>لاستصواب</a:t>
                      </a:r>
                      <a:r>
                        <a:rPr lang="ar-MA" sz="1400" kern="1200" dirty="0">
                          <a:solidFill>
                            <a:schemeClr val="tx1"/>
                          </a:solidFill>
                          <a:effectLst/>
                          <a:latin typeface="+mn-lt"/>
                          <a:ea typeface="+mn-ea"/>
                          <a:cs typeface="+mn-cs"/>
                        </a:rPr>
                        <a:t> الاستمرارية في تربية الطفل ولخلفية الطفل الإثنية والدينية والثقافية واللغوية.</a:t>
                      </a:r>
                      <a:endParaRPr lang="en-US" sz="1400" kern="1200" dirty="0">
                        <a:solidFill>
                          <a:schemeClr val="tx1"/>
                        </a:solidFill>
                        <a:effectLst/>
                        <a:latin typeface="+mn-lt"/>
                        <a:ea typeface="+mn-ea"/>
                        <a:cs typeface="+mn-cs"/>
                      </a:endParaRPr>
                    </a:p>
                  </a:txBody>
                  <a:tcPr marL="68580" marR="68580" marT="34290" marB="34290"/>
                </a:tc>
                <a:tc>
                  <a:txBody>
                    <a:bodyPr/>
                    <a:lstStyle/>
                    <a:p>
                      <a:pPr algn="r" rtl="1"/>
                      <a:r>
                        <a:rPr lang="ar-MA" sz="1200" b="1" kern="1200" baseline="0" dirty="0">
                          <a:solidFill>
                            <a:schemeClr val="dk1"/>
                          </a:solidFill>
                          <a:latin typeface="+mn-lt"/>
                          <a:ea typeface="+mn-ea"/>
                          <a:cs typeface="+mn-cs"/>
                        </a:rPr>
                        <a:t>المادة 20</a:t>
                      </a:r>
                      <a:endParaRPr lang="en-US" sz="1200" b="1" kern="1200" baseline="0" dirty="0">
                        <a:solidFill>
                          <a:schemeClr val="dk1"/>
                        </a:solidFill>
                        <a:latin typeface="+mn-lt"/>
                        <a:ea typeface="+mn-ea"/>
                        <a:cs typeface="+mn-cs"/>
                      </a:endParaRPr>
                    </a:p>
                  </a:txBody>
                  <a:tcPr marL="68580" marR="68580" marT="34290" marB="34290"/>
                </a:tc>
                <a:extLst>
                  <a:ext uri="{0D108BD9-81ED-4DB2-BD59-A6C34878D82A}">
                    <a16:rowId xmlns:a16="http://schemas.microsoft.com/office/drawing/2014/main" val="2282921731"/>
                  </a:ext>
                </a:extLst>
              </a:tr>
              <a:tr h="112952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MA" sz="1400" kern="1200" dirty="0">
                          <a:solidFill>
                            <a:schemeClr val="tx1"/>
                          </a:solidFill>
                          <a:effectLst/>
                          <a:latin typeface="+mn-lt"/>
                          <a:ea typeface="+mn-ea"/>
                          <a:cs typeface="+mn-cs"/>
                        </a:rPr>
                        <a:t>تعترف الدول الأطراف بحق الطفل الذي تودعه السلطات المختصة لأغراض الرعاية أو الحماية أو علاج صحته البدنية أو العقلية في مراجعة دورية للعلاج المقدم للطفل ولجميع الظروف الأخرى ذات الصلة بإيداعه </a:t>
                      </a:r>
                      <a:endParaRPr lang="en-US" sz="1400" kern="1200" dirty="0">
                        <a:solidFill>
                          <a:schemeClr val="tx1"/>
                        </a:solidFill>
                        <a:effectLst/>
                        <a:latin typeface="+mn-lt"/>
                        <a:ea typeface="+mn-ea"/>
                        <a:cs typeface="+mn-cs"/>
                      </a:endParaRPr>
                    </a:p>
                    <a:p>
                      <a:pPr marL="0" marR="0" indent="0" algn="r"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tx1"/>
                        </a:solidFill>
                        <a:effectLst/>
                        <a:latin typeface="+mn-lt"/>
                        <a:ea typeface="+mn-ea"/>
                        <a:cs typeface="+mn-cs"/>
                      </a:endParaRPr>
                    </a:p>
                  </a:txBody>
                  <a:tcPr marL="68580" marR="68580" marT="34290" marB="3429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MA" sz="1000" b="1" kern="1200" dirty="0">
                          <a:effectLst/>
                        </a:rPr>
                        <a:t> </a:t>
                      </a:r>
                      <a:r>
                        <a:rPr lang="ar-MA" sz="1200" b="1" i="0" kern="1200" dirty="0">
                          <a:solidFill>
                            <a:schemeClr val="dk1"/>
                          </a:solidFill>
                          <a:effectLst/>
                          <a:latin typeface="+mn-lt"/>
                          <a:ea typeface="+mn-ea"/>
                          <a:cs typeface="+mn-cs"/>
                        </a:rPr>
                        <a:t>المادة</a:t>
                      </a:r>
                      <a:r>
                        <a:rPr lang="ar-MA" sz="1000" b="1" kern="1200" baseline="0" dirty="0">
                          <a:effectLst/>
                        </a:rPr>
                        <a:t> </a:t>
                      </a:r>
                      <a:r>
                        <a:rPr lang="ar-MA" sz="1200" b="1" baseline="0" dirty="0"/>
                        <a:t> 25 </a:t>
                      </a:r>
                      <a:endParaRPr lang="en-US" sz="1200" b="1" dirty="0"/>
                    </a:p>
                    <a:p>
                      <a:pPr algn="r" rtl="1"/>
                      <a:endParaRPr lang="en-US" sz="1200" b="1" dirty="0"/>
                    </a:p>
                  </a:txBody>
                  <a:tcPr marL="68580" marR="68580" marT="34290" marB="34290"/>
                </a:tc>
                <a:extLst>
                  <a:ext uri="{0D108BD9-81ED-4DB2-BD59-A6C34878D82A}">
                    <a16:rowId xmlns:a16="http://schemas.microsoft.com/office/drawing/2014/main" val="3982290909"/>
                  </a:ext>
                </a:extLst>
              </a:tr>
            </a:tbl>
          </a:graphicData>
        </a:graphic>
      </p:graphicFrame>
    </p:spTree>
    <p:extLst>
      <p:ext uri="{BB962C8B-B14F-4D97-AF65-F5344CB8AC3E}">
        <p14:creationId xmlns:p14="http://schemas.microsoft.com/office/powerpoint/2010/main" val="2648173294"/>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1463098" y="695672"/>
            <a:ext cx="7083334" cy="666056"/>
          </a:xfrm>
          <a:prstGeom prst="rect">
            <a:avLst/>
          </a:prstGeom>
          <a:noFill/>
          <a:ln>
            <a:noFill/>
          </a:ln>
          <a:effectLst/>
        </p:spPr>
        <p:txBody>
          <a:bodyPr vert="horz" wrap="square" lIns="0" tIns="-13093" rIns="0" bIns="-13093" numCol="1" rtlCol="0" anchor="ctr" anchorCtr="0" compatLnSpc="1">
            <a:prstTxWarp prst="textNoShape">
              <a:avLst/>
            </a:prstTxWarp>
            <a:spAutoFit/>
          </a:bodyPr>
          <a:lstStyle/>
          <a:p>
            <a:pPr lvl="0" algn="ctr" eaLnBrk="0" fontAlgn="base" hangingPunct="0">
              <a:lnSpc>
                <a:spcPct val="100000"/>
              </a:lnSpc>
              <a:spcAft>
                <a:spcPct val="0"/>
              </a:spcAft>
            </a:pPr>
            <a:r>
              <a:rPr lang="ar-MA" altLang="en-US" sz="2200" dirty="0"/>
              <a:t>توصيات لجنة حقوق الطفل فيما يخص </a:t>
            </a:r>
            <a:r>
              <a:rPr lang="ar-MA" sz="2400" dirty="0"/>
              <a:t>الإيداع </a:t>
            </a:r>
            <a:br>
              <a:rPr lang="ar-MA" altLang="en-US" sz="2100" dirty="0">
                <a:solidFill>
                  <a:schemeClr val="tx1"/>
                </a:solidFill>
                <a:latin typeface="Arial" panose="020B0604020202020204" pitchFamily="34" charset="0"/>
              </a:rPr>
            </a:br>
            <a:endParaRPr lang="en-US" altLang="en-US" sz="2100" dirty="0">
              <a:solidFill>
                <a:schemeClr val="tx1"/>
              </a:solidFill>
              <a:latin typeface="Arial" panose="020B0604020202020204" pitchFamily="34" charset="0"/>
            </a:endParaRPr>
          </a:p>
        </p:txBody>
      </p:sp>
      <p:sp>
        <p:nvSpPr>
          <p:cNvPr id="3" name="Espace réservé du contenu 2"/>
          <p:cNvSpPr>
            <a:spLocks noGrp="1"/>
          </p:cNvSpPr>
          <p:nvPr>
            <p:ph idx="1"/>
          </p:nvPr>
        </p:nvSpPr>
        <p:spPr>
          <a:xfrm>
            <a:off x="866274" y="1399672"/>
            <a:ext cx="7834381" cy="5046848"/>
          </a:xfrm>
        </p:spPr>
        <p:txBody>
          <a:bodyPr>
            <a:normAutofit/>
          </a:bodyPr>
          <a:lstStyle/>
          <a:p>
            <a:pPr marL="0" indent="0" algn="r">
              <a:buNone/>
            </a:pPr>
            <a:r>
              <a:rPr lang="ar-MA" sz="1800" dirty="0"/>
              <a:t>أوصت لجنة الأمم المتحدة لحقوق الطفل الحكومة المغربية أثناء فحص تقريريها الدوريين الثالث و الرابع في سبتمبر 2014</a:t>
            </a:r>
            <a:r>
              <a:rPr lang="ar-MA" sz="1800" dirty="0">
                <a:cs typeface="Calibri" panose="020F0502020204030204" pitchFamily="34" charset="0"/>
              </a:rPr>
              <a:t> : </a:t>
            </a:r>
            <a:r>
              <a:rPr lang="ar-MA" sz="1800" dirty="0"/>
              <a:t> بتقييم  وضع الأطفال الموكلين للمؤسسات, و ضع استراتيجيات بالشراكة مع المجتمع المدني من أجل تطبيق و تنفيد سياساتها المتكاملة و تخصيص الموارد البشرية و التقنية و المالية لهدا الهدف من أجل الحد من اللجوء الى "إيداع" الأطفال </a:t>
            </a:r>
            <a:r>
              <a:rPr lang="ar-MA" sz="1800" dirty="0">
                <a:cs typeface="Calibri" panose="020F0502020204030204" pitchFamily="34" charset="0"/>
              </a:rPr>
              <a:t>։</a:t>
            </a:r>
            <a:endParaRPr lang="ar-MA" sz="1800" dirty="0"/>
          </a:p>
          <a:p>
            <a:pPr marL="0" indent="0" algn="r" defTabSz="179388" rtl="1">
              <a:buNone/>
            </a:pPr>
            <a:r>
              <a:rPr lang="ar-MA" sz="1800" dirty="0"/>
              <a:t>  </a:t>
            </a:r>
            <a:r>
              <a:rPr lang="ar-MA" b="1" dirty="0"/>
              <a:t> 1)</a:t>
            </a:r>
            <a:r>
              <a:rPr lang="fr-FR" b="1" dirty="0"/>
              <a:t> </a:t>
            </a:r>
            <a:r>
              <a:rPr lang="ar-MA" b="1" dirty="0"/>
              <a:t> </a:t>
            </a:r>
            <a:r>
              <a:rPr lang="ar-MA" sz="1800" dirty="0"/>
              <a:t>ضمان ألا يكون الفقر المالي والمادي أو الحالات الناجمة بشكل مباشر و حصري ليست أبدا السبب الوحيد لإبعاد الطفل عن والديه, أو لوضع الطفل ضمن رعاية بديلة او لمنع إعادة إدماجه في المجتمع</a:t>
            </a:r>
            <a:r>
              <a:rPr lang="fr-FR" sz="1800" dirty="0"/>
              <a:t>.</a:t>
            </a:r>
            <a:endParaRPr lang="ar-MA" sz="1800" dirty="0"/>
          </a:p>
          <a:p>
            <a:pPr marL="0" indent="0" algn="r" rtl="1">
              <a:buNone/>
            </a:pPr>
            <a:r>
              <a:rPr lang="fr-FR" sz="1800" b="1" dirty="0"/>
              <a:t>2</a:t>
            </a:r>
            <a:r>
              <a:rPr lang="ar-MA" b="1" dirty="0"/>
              <a:t>) </a:t>
            </a:r>
            <a:r>
              <a:rPr lang="ar-MA" dirty="0"/>
              <a:t>إكمال عملية اعتماد مشروع قانون الرعاية البديلة بإعطاء الأولوية لبدائل الإيداع في المؤسسات، ولا سيما الإيداع لدى أحد الوالدين، والرعاية الحاضنة، وتعزيز البرامج الرامية إلى منع الإيداع في مؤسسات الرعاية البديلة</a:t>
            </a:r>
            <a:r>
              <a:rPr lang="fr-FR" dirty="0"/>
              <a:t>.</a:t>
            </a:r>
            <a:endParaRPr lang="ar-MA" dirty="0"/>
          </a:p>
          <a:p>
            <a:pPr marL="0" indent="0" algn="r" rtl="1">
              <a:buNone/>
            </a:pPr>
            <a:r>
              <a:rPr lang="ar-MA" sz="1800" b="1" dirty="0"/>
              <a:t>3)  </a:t>
            </a:r>
            <a:r>
              <a:rPr lang="ar-MA" sz="1800" dirty="0"/>
              <a:t>تعزيز اليات الكشف المبكر عن الأطفال الدين يعيشون في ظروف صعبة ووضع برامج دعم للآباء و الأمهات  العازبات, و كدلك برامج مجتمعية بغية الحد من إيداع الأطفال بالمؤسسات</a:t>
            </a:r>
            <a:r>
              <a:rPr lang="fr-FR" sz="1800" dirty="0"/>
              <a:t>.</a:t>
            </a:r>
            <a:endParaRPr lang="ar-MA" sz="1500" dirty="0"/>
          </a:p>
          <a:p>
            <a:pPr marL="0" indent="0" algn="r">
              <a:buNone/>
            </a:pPr>
            <a:endParaRPr lang="en-US" dirty="0"/>
          </a:p>
        </p:txBody>
      </p:sp>
      <p:sp>
        <p:nvSpPr>
          <p:cNvPr id="8" name="Rectangle 5"/>
          <p:cNvSpPr>
            <a:spLocks noChangeArrowheads="1"/>
          </p:cNvSpPr>
          <p:nvPr/>
        </p:nvSpPr>
        <p:spPr bwMode="auto">
          <a:xfrm>
            <a:off x="9143936" y="938047"/>
            <a:ext cx="65" cy="18130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3093" rIns="0" bIns="-13093" numCol="1" anchor="ctr" anchorCtr="0" compatLnSpc="1">
            <a:prstTxWarp prst="textNoShape">
              <a:avLst/>
            </a:prstTxWarp>
            <a:spAutoFit/>
          </a:bodyPr>
          <a:lstStyle/>
          <a:p>
            <a:pPr algn="r" defTabSz="685800" eaLnBrk="0" fontAlgn="base" hangingPunct="0">
              <a:spcBef>
                <a:spcPct val="0"/>
              </a:spcBef>
              <a:spcAft>
                <a:spcPct val="0"/>
              </a:spcAft>
            </a:pPr>
            <a:endParaRPr lang="en-US" altLang="en-US" sz="1350" dirty="0">
              <a:latin typeface="Arial" panose="020B0604020202020204" pitchFamily="34" charset="0"/>
            </a:endParaRPr>
          </a:p>
        </p:txBody>
      </p:sp>
    </p:spTree>
    <p:extLst>
      <p:ext uri="{BB962C8B-B14F-4D97-AF65-F5344CB8AC3E}">
        <p14:creationId xmlns:p14="http://schemas.microsoft.com/office/powerpoint/2010/main" val="1163367105"/>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1482635" y="829000"/>
            <a:ext cx="6095455" cy="342890"/>
          </a:xfrm>
          <a:prstGeom prst="rect">
            <a:avLst/>
          </a:prstGeom>
          <a:noFill/>
          <a:ln>
            <a:noFill/>
          </a:ln>
          <a:effectLst/>
        </p:spPr>
        <p:txBody>
          <a:bodyPr vert="horz" wrap="square" lIns="0" tIns="-13093" rIns="0" bIns="-13093" numCol="1" rtlCol="0" anchor="ctr" anchorCtr="0" compatLnSpc="1">
            <a:prstTxWarp prst="textNoShape">
              <a:avLst/>
            </a:prstTxWarp>
            <a:spAutoFit/>
          </a:bodyPr>
          <a:lstStyle/>
          <a:p>
            <a:pPr algn="ctr" defTabSz="685800" eaLnBrk="0" fontAlgn="base" hangingPunct="0">
              <a:spcAft>
                <a:spcPct val="0"/>
              </a:spcAft>
            </a:pPr>
            <a:r>
              <a:rPr lang="ar-MA" altLang="en-US" sz="2400" dirty="0">
                <a:latin typeface="Arial" panose="020B0604020202020204" pitchFamily="34" charset="0"/>
                <a:cs typeface="+mn-cs"/>
              </a:rPr>
              <a:t>الحق في الأسرة ضمن الاطار القانوني المغربي </a:t>
            </a:r>
            <a:endParaRPr lang="en-US" altLang="en-US" sz="2400" dirty="0">
              <a:latin typeface="Arial" panose="020B0604020202020204" pitchFamily="34" charset="0"/>
              <a:cs typeface="+mn-cs"/>
            </a:endParaRPr>
          </a:p>
        </p:txBody>
      </p:sp>
      <p:sp>
        <p:nvSpPr>
          <p:cNvPr id="3" name="Espace réservé du contenu 2"/>
          <p:cNvSpPr>
            <a:spLocks noGrp="1"/>
          </p:cNvSpPr>
          <p:nvPr>
            <p:ph idx="1"/>
          </p:nvPr>
        </p:nvSpPr>
        <p:spPr>
          <a:xfrm>
            <a:off x="628650" y="1531620"/>
            <a:ext cx="7886700" cy="5132070"/>
          </a:xfrm>
        </p:spPr>
        <p:txBody>
          <a:bodyPr>
            <a:normAutofit fontScale="40000" lnSpcReduction="20000"/>
          </a:bodyPr>
          <a:lstStyle/>
          <a:p>
            <a:pPr marL="82550" indent="-82550" algn="r" rtl="1"/>
            <a:r>
              <a:rPr lang="fr-FR" sz="5550" dirty="0"/>
              <a:t>  </a:t>
            </a:r>
            <a:r>
              <a:rPr lang="ar-MA" sz="5550" dirty="0"/>
              <a:t>تنص الفقرة 3 من المادة 32 من دستور 2011 على أن الدولة "تكفل الحماية القانونية المتساوية والاعتبار الاجتماعي والأخلاقي المتساوي لجميع الأطفال، بغض النظر عن وضعهم الأسري". وشجع هذا الإعلان على اعتماد تدابير لحماية الأطفال الأكثر ضعفا، وكانت أهم مبادرتها الموافقة في عام 2015 على البرنامج الوطني لتنفيذ </a:t>
            </a:r>
            <a:r>
              <a:rPr lang="ar-MA" sz="5550" dirty="0">
                <a:solidFill>
                  <a:schemeClr val="tx1"/>
                </a:solidFill>
              </a:rPr>
              <a:t>السياسة العمومية </a:t>
            </a:r>
            <a:r>
              <a:rPr lang="ar-MA" sz="5550" dirty="0"/>
              <a:t>المندمجة لحماية الطفل </a:t>
            </a:r>
            <a:endParaRPr lang="fr-FR" sz="5550" dirty="0"/>
          </a:p>
          <a:p>
            <a:pPr algn="r" rtl="1"/>
            <a:r>
              <a:rPr lang="ar-MA" sz="5550" dirty="0"/>
              <a:t>قانون الأسرة لعام 2004 هو أول تشريع يتعامل بشكل مباشر مع الأطفال</a:t>
            </a:r>
            <a:endParaRPr lang="fr-FR" sz="5550" dirty="0"/>
          </a:p>
          <a:p>
            <a:pPr algn="r" rtl="1">
              <a:buFont typeface="Wingdings" panose="05000000000000000000" pitchFamily="2" charset="2"/>
              <a:buChar char="Ø"/>
            </a:pPr>
            <a:r>
              <a:rPr lang="ar-MA" sz="5550" dirty="0"/>
              <a:t>إعادة تعريف الطفل</a:t>
            </a:r>
            <a:endParaRPr lang="fr-FR" sz="5550" dirty="0"/>
          </a:p>
          <a:p>
            <a:pPr algn="r" rtl="1">
              <a:buFont typeface="Wingdings" panose="05000000000000000000" pitchFamily="2" charset="2"/>
              <a:buChar char="Ø"/>
            </a:pPr>
            <a:r>
              <a:rPr lang="ar-MA" sz="5550" dirty="0"/>
              <a:t>البنوة. </a:t>
            </a:r>
            <a:endParaRPr lang="fr-FR" sz="5550" dirty="0"/>
          </a:p>
          <a:p>
            <a:pPr algn="r" rtl="1">
              <a:buFont typeface="Wingdings" panose="05000000000000000000" pitchFamily="2" charset="2"/>
              <a:buChar char="Ø"/>
            </a:pPr>
            <a:r>
              <a:rPr lang="ar-MA" sz="5550" dirty="0"/>
              <a:t>حماية حقوق الطفل.</a:t>
            </a:r>
            <a:endParaRPr lang="fr-FR" sz="5550" dirty="0"/>
          </a:p>
          <a:p>
            <a:pPr algn="r" rtl="1">
              <a:buFont typeface="Wingdings" panose="05000000000000000000" pitchFamily="2" charset="2"/>
              <a:buChar char="Ø"/>
            </a:pPr>
            <a:r>
              <a:rPr lang="ar-MA" sz="5550" dirty="0"/>
              <a:t>حقوق الطفل في حالة فسخ العلاقة الزوجية</a:t>
            </a:r>
            <a:endParaRPr lang="fr-FR" sz="5550" dirty="0"/>
          </a:p>
          <a:p>
            <a:pPr algn="r" rtl="1">
              <a:buFont typeface="Wingdings" panose="05000000000000000000" pitchFamily="2" charset="2"/>
              <a:buChar char="Ø"/>
            </a:pPr>
            <a:r>
              <a:rPr lang="ar-MA" sz="5550" dirty="0"/>
              <a:t>النفقة</a:t>
            </a:r>
            <a:endParaRPr lang="fr-FR" sz="5550" dirty="0"/>
          </a:p>
          <a:p>
            <a:pPr algn="r" rtl="1">
              <a:buFont typeface="Wingdings" panose="05000000000000000000" pitchFamily="2" charset="2"/>
              <a:buChar char="Ø"/>
            </a:pPr>
            <a:r>
              <a:rPr lang="ar-MA" sz="5550" dirty="0"/>
              <a:t>سكن الطفل.</a:t>
            </a:r>
          </a:p>
        </p:txBody>
      </p:sp>
    </p:spTree>
    <p:extLst>
      <p:ext uri="{BB962C8B-B14F-4D97-AF65-F5344CB8AC3E}">
        <p14:creationId xmlns:p14="http://schemas.microsoft.com/office/powerpoint/2010/main" val="2353228942"/>
      </p:ext>
    </p:extLst>
  </p:cSld>
  <p:clrMapOvr>
    <a:masterClrMapping/>
  </p:clrMapOvr>
  <p:transition spd="med">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1591" y="646970"/>
            <a:ext cx="7117080" cy="678910"/>
          </a:xfrm>
        </p:spPr>
        <p:txBody>
          <a:bodyPr>
            <a:normAutofit/>
          </a:bodyPr>
          <a:lstStyle/>
          <a:p>
            <a:pPr algn="ctr"/>
            <a:r>
              <a:rPr lang="ar-MA" sz="2400" dirty="0">
                <a:cs typeface="+mn-cs"/>
              </a:rPr>
              <a:t>النزاعات المختلفة داخلة الأسرة</a:t>
            </a:r>
          </a:p>
        </p:txBody>
      </p:sp>
      <p:sp>
        <p:nvSpPr>
          <p:cNvPr id="3" name="Espace réservé du contenu 2"/>
          <p:cNvSpPr>
            <a:spLocks noGrp="1"/>
          </p:cNvSpPr>
          <p:nvPr>
            <p:ph idx="1"/>
          </p:nvPr>
        </p:nvSpPr>
        <p:spPr>
          <a:xfrm>
            <a:off x="1165861" y="1540189"/>
            <a:ext cx="7368540" cy="3777622"/>
          </a:xfrm>
        </p:spPr>
        <p:txBody>
          <a:bodyPr>
            <a:normAutofit/>
          </a:bodyPr>
          <a:lstStyle/>
          <a:p>
            <a:pPr marL="0" indent="0" algn="r" rtl="1">
              <a:buNone/>
            </a:pPr>
            <a:r>
              <a:rPr lang="ar-MA" dirty="0"/>
              <a:t>  </a:t>
            </a:r>
          </a:p>
          <a:p>
            <a:pPr algn="r" rtl="1"/>
            <a:r>
              <a:rPr lang="ar-MA" dirty="0"/>
              <a:t>الطلاق, الميراث (هده النزاعات المختلفة التي كانت تدار من قبل أطراف ثالثة موجودة الان في المحاكم) </a:t>
            </a:r>
          </a:p>
          <a:p>
            <a:pPr marL="0" indent="0" algn="r" rtl="1">
              <a:buNone/>
            </a:pPr>
            <a:endParaRPr lang="ar-MA" dirty="0"/>
          </a:p>
          <a:p>
            <a:pPr algn="r" rtl="1"/>
            <a:r>
              <a:rPr lang="ar-MA" dirty="0"/>
              <a:t>ترسخت أشكال أخرى من النزاعات والمشاكل و القضايا</a:t>
            </a:r>
            <a:r>
              <a:rPr lang="fr-FR" dirty="0"/>
              <a:t>:</a:t>
            </a:r>
            <a:r>
              <a:rPr lang="ar-MA" dirty="0"/>
              <a:t> العنف المنزلي </a:t>
            </a:r>
            <a:r>
              <a:rPr lang="fr-FR" dirty="0"/>
              <a:t>,</a:t>
            </a:r>
            <a:r>
              <a:rPr lang="ar-MA" dirty="0"/>
              <a:t>العنف ضد الوالدين و العنف ضد الأطفال</a:t>
            </a:r>
            <a:r>
              <a:rPr lang="fr-FR" dirty="0"/>
              <a:t>.</a:t>
            </a:r>
          </a:p>
          <a:p>
            <a:pPr marL="0" indent="0" algn="r" rtl="1">
              <a:buNone/>
            </a:pPr>
            <a:endParaRPr lang="fr-FR" dirty="0"/>
          </a:p>
          <a:p>
            <a:pPr algn="r" rtl="1"/>
            <a:r>
              <a:rPr lang="fr-FR" dirty="0"/>
              <a:t> </a:t>
            </a:r>
            <a:r>
              <a:rPr lang="ar-MA" dirty="0"/>
              <a:t>الاختلالات التي أثرت على الأسرة هي الاختلالات الديمغرافية و الجغرافية و الاقتصادية و التكنولوجية</a:t>
            </a:r>
            <a:r>
              <a:rPr lang="fr-FR" dirty="0"/>
              <a:t>.</a:t>
            </a:r>
            <a:r>
              <a:rPr lang="ar-MA" dirty="0"/>
              <a:t> </a:t>
            </a:r>
            <a:endParaRPr lang="en-US" dirty="0"/>
          </a:p>
        </p:txBody>
      </p:sp>
    </p:spTree>
    <p:extLst>
      <p:ext uri="{BB962C8B-B14F-4D97-AF65-F5344CB8AC3E}">
        <p14:creationId xmlns:p14="http://schemas.microsoft.com/office/powerpoint/2010/main" val="3247500435"/>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0851" y="658400"/>
            <a:ext cx="6589199" cy="758920"/>
          </a:xfrm>
        </p:spPr>
        <p:txBody>
          <a:bodyPr vert="horz" lIns="91440" tIns="45720" rIns="91440" bIns="45720" rtlCol="0" anchor="t">
            <a:normAutofit/>
          </a:bodyPr>
          <a:lstStyle/>
          <a:p>
            <a:r>
              <a:rPr lang="ar-MA" sz="2400" dirty="0">
                <a:solidFill>
                  <a:schemeClr val="tx1"/>
                </a:solidFill>
                <a:cs typeface="+mn-cs"/>
              </a:rPr>
              <a:t>احتياجات الطفل                                          </a:t>
            </a:r>
            <a:endParaRPr lang="en-US" sz="2400" dirty="0">
              <a:solidFill>
                <a:schemeClr val="tx1"/>
              </a:solidFill>
              <a:cs typeface="+mn-cs"/>
            </a:endParaRPr>
          </a:p>
        </p:txBody>
      </p:sp>
      <p:sp>
        <p:nvSpPr>
          <p:cNvPr id="3" name="Espace réservé du contenu 2"/>
          <p:cNvSpPr>
            <a:spLocks noGrp="1"/>
          </p:cNvSpPr>
          <p:nvPr>
            <p:ph idx="1"/>
          </p:nvPr>
        </p:nvSpPr>
        <p:spPr>
          <a:xfrm>
            <a:off x="782100" y="1748076"/>
            <a:ext cx="7237950" cy="3021806"/>
          </a:xfrm>
        </p:spPr>
        <p:txBody>
          <a:bodyPr/>
          <a:lstStyle/>
          <a:p>
            <a:pPr algn="r" rtl="1"/>
            <a:r>
              <a:rPr lang="ar-MA" dirty="0"/>
              <a:t>البعد النفسي العاطفي</a:t>
            </a:r>
          </a:p>
          <a:p>
            <a:pPr algn="r" rtl="1"/>
            <a:r>
              <a:rPr lang="ar-MA" dirty="0"/>
              <a:t>البعد الاجتماعي</a:t>
            </a:r>
            <a:endParaRPr lang="en-US" dirty="0"/>
          </a:p>
          <a:p>
            <a:pPr algn="r" rtl="1"/>
            <a:r>
              <a:rPr lang="ar-MA" dirty="0"/>
              <a:t>البعد المعرفي</a:t>
            </a:r>
          </a:p>
          <a:p>
            <a:pPr algn="r" rtl="1"/>
            <a:r>
              <a:rPr lang="ar-MA" dirty="0"/>
              <a:t>البعد الحسي الحركي</a:t>
            </a:r>
            <a:endParaRPr lang="fr-FR" dirty="0"/>
          </a:p>
          <a:p>
            <a:pPr algn="r" rtl="1"/>
            <a:r>
              <a:rPr lang="ar-MA" dirty="0"/>
              <a:t>البعد التواصلي اللغوي </a:t>
            </a:r>
          </a:p>
        </p:txBody>
      </p:sp>
    </p:spTree>
    <p:extLst>
      <p:ext uri="{BB962C8B-B14F-4D97-AF65-F5344CB8AC3E}">
        <p14:creationId xmlns:p14="http://schemas.microsoft.com/office/powerpoint/2010/main" val="1494326409"/>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62271" y="692690"/>
            <a:ext cx="6589199" cy="701770"/>
          </a:xfrm>
        </p:spPr>
        <p:txBody>
          <a:bodyPr>
            <a:normAutofit/>
          </a:bodyPr>
          <a:lstStyle/>
          <a:p>
            <a:pPr algn="ctr"/>
            <a:r>
              <a:rPr lang="ar-MA" sz="2400" dirty="0">
                <a:latin typeface="Arial" panose="020B0604020202020204" pitchFamily="34" charset="0"/>
                <a:cs typeface="+mn-cs"/>
              </a:rPr>
              <a:t>مفهوم الأسرة و الأدوار و المسؤوليات        </a:t>
            </a:r>
            <a:endParaRPr lang="en-US" sz="2400" dirty="0">
              <a:latin typeface="Arial" panose="020B0604020202020204" pitchFamily="34" charset="0"/>
              <a:cs typeface="+mn-cs"/>
            </a:endParaRPr>
          </a:p>
        </p:txBody>
      </p:sp>
      <p:sp>
        <p:nvSpPr>
          <p:cNvPr id="3" name="Espace réservé du contenu 2"/>
          <p:cNvSpPr>
            <a:spLocks noGrp="1"/>
          </p:cNvSpPr>
          <p:nvPr>
            <p:ph idx="1"/>
          </p:nvPr>
        </p:nvSpPr>
        <p:spPr>
          <a:xfrm>
            <a:off x="613410" y="2000250"/>
            <a:ext cx="7917180" cy="3874770"/>
          </a:xfrm>
        </p:spPr>
        <p:txBody>
          <a:bodyPr>
            <a:normAutofit/>
          </a:bodyPr>
          <a:lstStyle/>
          <a:p>
            <a:pPr algn="r" rtl="1"/>
            <a:r>
              <a:rPr lang="ar-MA" dirty="0"/>
              <a:t>الأسرة هي مجموعة من الأشخاص تتألف من الوالدين والأطفال، ومؤسسة وهيكل اجتماعي تربطهما رابطة الدم والقانون والانتماء والمودة؛</a:t>
            </a:r>
          </a:p>
          <a:p>
            <a:pPr algn="r" rtl="1"/>
            <a:r>
              <a:rPr lang="ar-MA" dirty="0"/>
              <a:t>الأسرة هي المأوى الأول، والمكان الأول للحماية التي تكفل الاحتياجات والحقوق الأساسية للأطفال: الأمن، والحب والمودة، التنشئة الاجتماعية، نقل القيم، تنمية المواهب</a:t>
            </a:r>
            <a:r>
              <a:rPr lang="fr-FR" dirty="0"/>
              <a:t> </a:t>
            </a:r>
            <a:r>
              <a:rPr lang="ar-MA" dirty="0"/>
              <a:t>،الإصغاء والحوار؛ </a:t>
            </a:r>
            <a:endParaRPr lang="fr-FR" dirty="0"/>
          </a:p>
          <a:p>
            <a:pPr algn="r" rtl="1"/>
            <a:r>
              <a:rPr lang="ar-MA" dirty="0"/>
              <a:t>أشكال و نماذج الطفرات الأسرية </a:t>
            </a:r>
            <a:r>
              <a:rPr lang="ar-MA" dirty="0">
                <a:latin typeface="Calibri" panose="020F0502020204030204" pitchFamily="34" charset="0"/>
                <a:cs typeface="Calibri" panose="020F0502020204030204" pitchFamily="34" charset="0"/>
              </a:rPr>
              <a:t>։</a:t>
            </a:r>
            <a:r>
              <a:rPr lang="ar-MA" dirty="0"/>
              <a:t> الأسرة الممتدة, الأسرة النووية, الأسرة الأحادية القطب  </a:t>
            </a:r>
          </a:p>
          <a:p>
            <a:pPr algn="r" rtl="1"/>
            <a:r>
              <a:rPr lang="ar-MA" dirty="0"/>
              <a:t>تعاني الأسرة من عدة مشاكل</a:t>
            </a:r>
            <a:r>
              <a:rPr lang="ar-MA" dirty="0">
                <a:latin typeface="Calibri" panose="020F0502020204030204" pitchFamily="34" charset="0"/>
                <a:cs typeface="Calibri" panose="020F0502020204030204" pitchFamily="34" charset="0"/>
              </a:rPr>
              <a:t> ։</a:t>
            </a:r>
            <a:r>
              <a:rPr lang="ar-MA" dirty="0"/>
              <a:t> هشاشة الروابط, الضعف الاقتصادي و الاجتماعي, انهيار نموذج الأسرة الممتدة/ ,العلاقات بين الأجيال داخل الأسرة و تراجع  القيم الاجتماعية</a:t>
            </a:r>
            <a:r>
              <a:rPr lang="fr-FR" dirty="0"/>
              <a:t>.</a:t>
            </a:r>
            <a:endParaRPr lang="en-US" dirty="0"/>
          </a:p>
        </p:txBody>
      </p:sp>
    </p:spTree>
    <p:extLst>
      <p:ext uri="{BB962C8B-B14F-4D97-AF65-F5344CB8AC3E}">
        <p14:creationId xmlns:p14="http://schemas.microsoft.com/office/powerpoint/2010/main" val="3653180897"/>
      </p:ext>
    </p:extLst>
  </p:cSld>
  <p:clrMapOvr>
    <a:masterClrMapping/>
  </p:clrMapOvr>
  <p:transition spd="med">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50" y="826719"/>
            <a:ext cx="7886700" cy="5551222"/>
          </a:xfrm>
        </p:spPr>
        <p:txBody>
          <a:bodyPr>
            <a:normAutofit fontScale="92500" lnSpcReduction="10000"/>
          </a:bodyPr>
          <a:lstStyle/>
          <a:p>
            <a:pPr marL="285750" lvl="1" algn="r" rtl="1"/>
            <a:r>
              <a:rPr lang="ar-MA" sz="1800" dirty="0"/>
              <a:t>عندما تتوقف الاسرة عن أداء وظائفها بسبب خلل ما من شأنه اضعاف الروابط الاسرية يسبب هدا في بعض الأحيان  عواقب نفسية و جسدية و عاطفية وخيمة على أفرادها, مما يفتح عموما الطريق على أفرادها الى اختيار و اخد قرار الاستبعاد فيما بينهم, و يضل بدالك الأطفال بشكل خاص الفئة  الأكثر قلقا و تأثرا. </a:t>
            </a:r>
          </a:p>
          <a:p>
            <a:pPr marL="285750" lvl="1" algn="r" rtl="1">
              <a:tabLst>
                <a:tab pos="263525" algn="l"/>
              </a:tabLst>
            </a:pPr>
            <a:r>
              <a:rPr lang="ar-MA" sz="1800" dirty="0"/>
              <a:t>عندما لا تكون الظروف الأسرية مواتية لنمو الطفل و تتعارض  مع مصلحته الفضلى, فان "الإيداع" في أسرة حاضنة يظل البديل الأقل ضرارا لرفاهيته, على عكس "الإيداع" في مؤسسة تستقبل الأطفال و ترافقهم بشكل جماعي, </a:t>
            </a:r>
          </a:p>
          <a:p>
            <a:pPr marL="285750" lvl="1" algn="r" rtl="1">
              <a:tabLst>
                <a:tab pos="263525" algn="l"/>
              </a:tabLst>
            </a:pPr>
            <a:r>
              <a:rPr lang="ar-MA" sz="1800" dirty="0"/>
              <a:t>يمكن تعريف المجتمع على أنه مجموعة من الأشخاص يشكلون كيانا يعتمد على الروابط الاجتماعية و الثقافية أو الدينية أو غيرها من الانتماءات. غالبا ما يعطى انطباعا من الخارج أنه متجانس مع نفس الخصائص, على الرغم من حقيقة  أنه قد يشمل مجموعات فردية تتميز بخصوصيات لغوية أو دينة أو ثقافية أو غيرها من التفردات. </a:t>
            </a:r>
          </a:p>
          <a:p>
            <a:pPr marL="285750" lvl="1" algn="r" rtl="1">
              <a:tabLst>
                <a:tab pos="263525" algn="l"/>
              </a:tabLst>
            </a:pPr>
            <a:r>
              <a:rPr lang="ar-MA" sz="1800" dirty="0"/>
              <a:t>  يعتمد المجتمع غالبا على أليات عادة ما تكون غير مرئية, لاحتواء الافراد و الجماعات التي يتكون منها. </a:t>
            </a:r>
          </a:p>
          <a:p>
            <a:pPr marL="285750" lvl="1" algn="r" rtl="1">
              <a:tabLst>
                <a:tab pos="263525" algn="l"/>
              </a:tabLst>
            </a:pPr>
            <a:r>
              <a:rPr lang="ar-MA" sz="1800" dirty="0"/>
              <a:t>يمكن أن تكون وقائية و شاملة لجميع أعضاءها, و لكنها قد تستبعد و تضعف  الافراد و الجماعات الفرعية </a:t>
            </a:r>
          </a:p>
          <a:p>
            <a:pPr marL="285750" lvl="1" algn="r" rtl="1">
              <a:tabLst>
                <a:tab pos="263525" algn="l"/>
              </a:tabLst>
            </a:pPr>
            <a:r>
              <a:rPr lang="ar-MA" sz="1800" dirty="0"/>
              <a:t>في حالة الاستبعاد, يمثل الأطفال و المراهقون عموما الفئة الأكثر تضررا من التهميش و عدم الاندماج الاجتماعي.</a:t>
            </a:r>
            <a:endParaRPr lang="fr-FR" sz="1800" dirty="0"/>
          </a:p>
          <a:p>
            <a:pPr marL="285750" lvl="1" algn="r" rtl="1">
              <a:tabLst>
                <a:tab pos="263525" algn="l"/>
              </a:tabLst>
            </a:pPr>
            <a:r>
              <a:rPr lang="ar-MA" sz="1800" dirty="0"/>
              <a:t> كل المتدخلين المهنيين العاملين في  مجال الطفولة مدعوون لتقديم الدعم النفسي-الاجتماعي للمجتمع بأكمله و تقديم المساعدة الازمة لتحديد و اصلاح الاليات المختلة, </a:t>
            </a:r>
            <a:endParaRPr lang="en-US" sz="1800" dirty="0"/>
          </a:p>
        </p:txBody>
      </p:sp>
    </p:spTree>
    <p:extLst>
      <p:ext uri="{BB962C8B-B14F-4D97-AF65-F5344CB8AC3E}">
        <p14:creationId xmlns:p14="http://schemas.microsoft.com/office/powerpoint/2010/main" val="1023453173"/>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5890" y="500285"/>
            <a:ext cx="7326629" cy="724630"/>
          </a:xfrm>
        </p:spPr>
        <p:txBody>
          <a:bodyPr>
            <a:normAutofit/>
          </a:bodyPr>
          <a:lstStyle/>
          <a:p>
            <a:pPr algn="ctr"/>
            <a:r>
              <a:rPr lang="ar-MA" sz="2400" dirty="0">
                <a:cs typeface="+mn-cs"/>
              </a:rPr>
              <a:t>تحليل سمات و بيانات الأطفال و احتياجاتهم </a:t>
            </a:r>
            <a:r>
              <a:rPr lang="ar-MA" sz="3200" dirty="0"/>
              <a:t>     </a:t>
            </a:r>
            <a:endParaRPr lang="en-US"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384985900"/>
              </p:ext>
            </p:extLst>
          </p:nvPr>
        </p:nvGraphicFramePr>
        <p:xfrm>
          <a:off x="845820" y="1348740"/>
          <a:ext cx="8229600" cy="44043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698838512"/>
                    </a:ext>
                  </a:extLst>
                </a:gridCol>
                <a:gridCol w="2743200">
                  <a:extLst>
                    <a:ext uri="{9D8B030D-6E8A-4147-A177-3AD203B41FA5}">
                      <a16:colId xmlns:a16="http://schemas.microsoft.com/office/drawing/2014/main" val="1991382905"/>
                    </a:ext>
                  </a:extLst>
                </a:gridCol>
                <a:gridCol w="2743200">
                  <a:extLst>
                    <a:ext uri="{9D8B030D-6E8A-4147-A177-3AD203B41FA5}">
                      <a16:colId xmlns:a16="http://schemas.microsoft.com/office/drawing/2014/main" val="1335374936"/>
                    </a:ext>
                  </a:extLst>
                </a:gridCol>
              </a:tblGrid>
              <a:tr h="275492">
                <a:tc>
                  <a:txBody>
                    <a:bodyPr/>
                    <a:lstStyle/>
                    <a:p>
                      <a:pPr algn="ctr"/>
                      <a:r>
                        <a:rPr lang="ar-MA" sz="1400" dirty="0"/>
                        <a:t>محاور التدخل</a:t>
                      </a:r>
                      <a:endParaRPr lang="fr-FR" sz="1400" dirty="0"/>
                    </a:p>
                    <a:p>
                      <a:pPr algn="ctr"/>
                      <a:r>
                        <a:rPr lang="ar-MA" sz="1400" dirty="0"/>
                        <a:t>              </a:t>
                      </a:r>
                      <a:endParaRPr lang="en-US" sz="1400" dirty="0"/>
                    </a:p>
                  </a:txBody>
                  <a:tcPr marL="68580" marR="68580" marT="34290" marB="34290"/>
                </a:tc>
                <a:tc>
                  <a:txBody>
                    <a:bodyPr/>
                    <a:lstStyle/>
                    <a:p>
                      <a:r>
                        <a:rPr lang="ar-MA" sz="1400" dirty="0"/>
                        <a:t>المشاكل و التحديات          </a:t>
                      </a:r>
                      <a:endParaRPr lang="en-US" sz="1400" dirty="0"/>
                    </a:p>
                  </a:txBody>
                  <a:tcPr marL="68580" marR="68580" marT="34290" marB="34290"/>
                </a:tc>
                <a:tc>
                  <a:txBody>
                    <a:bodyPr/>
                    <a:lstStyle/>
                    <a:p>
                      <a:r>
                        <a:rPr lang="ar-MA" sz="1400" dirty="0">
                          <a:solidFill>
                            <a:schemeClr val="bg1"/>
                          </a:solidFill>
                        </a:rPr>
                        <a:t>سمات الأطفال            </a:t>
                      </a:r>
                      <a:endParaRPr lang="en-US" sz="1400" dirty="0">
                        <a:solidFill>
                          <a:schemeClr val="bg1"/>
                        </a:solidFill>
                      </a:endParaRPr>
                    </a:p>
                  </a:txBody>
                  <a:tcPr marL="68580" marR="68580" marT="34290" marB="34290"/>
                </a:tc>
                <a:extLst>
                  <a:ext uri="{0D108BD9-81ED-4DB2-BD59-A6C34878D82A}">
                    <a16:rowId xmlns:a16="http://schemas.microsoft.com/office/drawing/2014/main" val="4281676499"/>
                  </a:ext>
                </a:extLst>
              </a:tr>
              <a:tr h="3909060">
                <a:tc>
                  <a:txBody>
                    <a:bodyPr/>
                    <a:lstStyle/>
                    <a:p>
                      <a:pPr algn="r"/>
                      <a:r>
                        <a:rPr lang="ar-MA" sz="1600" dirty="0">
                          <a:solidFill>
                            <a:schemeClr val="tx1"/>
                          </a:solidFill>
                        </a:rPr>
                        <a:t>رعاية نفسية اجتماعية شاملة (الصحة العقلية والنفسية ، التعليم ، التدريب ، تقوية المهارات الحياتية ، النشاط التربوي والترفيهي والثقافي ، المقابلات الفردية ، مجموعات المناقشة ، الألعاب ، المسرح ، لعب الأدوار ، الموسيقى ، الغناء ، العمل اليدوي ، الاجتماعي- نشاط ثقافي ، قراءة وسرد حكايات ، </a:t>
                      </a:r>
                      <a:endParaRPr lang="en-US" sz="1600" dirty="0">
                        <a:solidFill>
                          <a:schemeClr val="tx1"/>
                        </a:solidFill>
                      </a:endParaRPr>
                    </a:p>
                  </a:txBody>
                  <a:tcPr marL="68580" marR="68580" marT="34290" marB="34290"/>
                </a:tc>
                <a:tc>
                  <a:txBody>
                    <a:bodyPr/>
                    <a:lstStyle/>
                    <a:p>
                      <a:pPr algn="r"/>
                      <a:r>
                        <a:rPr lang="ar-MA" sz="1600" dirty="0">
                          <a:solidFill>
                            <a:schemeClr val="tx1"/>
                          </a:solidFill>
                        </a:rPr>
                        <a:t>القصور التربوي مشاكل الدراسة (</a:t>
                      </a:r>
                      <a:r>
                        <a:rPr lang="ar-MA" sz="1600" baseline="0" dirty="0">
                          <a:solidFill>
                            <a:schemeClr val="tx1"/>
                          </a:solidFill>
                        </a:rPr>
                        <a:t> الغياب, المشاكل السلوكية , العزلة, الرسوب المدرسي, ... الخ) </a:t>
                      </a:r>
                    </a:p>
                    <a:p>
                      <a:pPr algn="r"/>
                      <a:r>
                        <a:rPr lang="ar-MA" sz="1600" baseline="0" dirty="0">
                          <a:solidFill>
                            <a:schemeClr val="tx1"/>
                          </a:solidFill>
                        </a:rPr>
                        <a:t>القصور الجسدي ( سوء التغذية, قلة النظافة, الندبات, ...) </a:t>
                      </a:r>
                    </a:p>
                    <a:p>
                      <a:pPr algn="r" rtl="1"/>
                      <a:r>
                        <a:rPr lang="ar-MA" sz="1600" baseline="0" dirty="0">
                          <a:solidFill>
                            <a:schemeClr val="tx1"/>
                          </a:solidFill>
                        </a:rPr>
                        <a:t>القصور النفسي</a:t>
                      </a:r>
                      <a:r>
                        <a:rPr lang="fr-FR" sz="1600" baseline="0" dirty="0">
                          <a:solidFill>
                            <a:schemeClr val="tx1"/>
                          </a:solidFill>
                        </a:rPr>
                        <a:t>) </a:t>
                      </a:r>
                      <a:r>
                        <a:rPr lang="ar-MA" sz="1600" baseline="0" dirty="0">
                          <a:solidFill>
                            <a:schemeClr val="tx1"/>
                          </a:solidFill>
                        </a:rPr>
                        <a:t>الاقصاء</a:t>
                      </a:r>
                      <a:r>
                        <a:rPr lang="fr-FR" sz="1600" baseline="0" dirty="0">
                          <a:solidFill>
                            <a:schemeClr val="tx1"/>
                          </a:solidFill>
                        </a:rPr>
                        <a:t>,</a:t>
                      </a:r>
                      <a:r>
                        <a:rPr lang="ar-MA" sz="1600" baseline="0" dirty="0">
                          <a:solidFill>
                            <a:schemeClr val="tx1"/>
                          </a:solidFill>
                        </a:rPr>
                        <a:t> العزلة، الشعور بعدم الحب، عدم التركيز،  فرط الحركة، القلق...)</a:t>
                      </a:r>
                      <a:endParaRPr lang="fr-FR" sz="1600" baseline="0" dirty="0">
                        <a:solidFill>
                          <a:schemeClr val="tx1"/>
                        </a:solidFill>
                      </a:endParaRPr>
                    </a:p>
                    <a:p>
                      <a:pPr algn="r" rtl="1"/>
                      <a:r>
                        <a:rPr lang="ar-MA" sz="1600" baseline="0" dirty="0">
                          <a:solidFill>
                            <a:schemeClr val="tx1"/>
                          </a:solidFill>
                        </a:rPr>
                        <a:t> الإيداع المتكرر والذي تنتج عنه صدمات نفسية</a:t>
                      </a:r>
                      <a:endParaRPr lang="en-US" sz="1600" dirty="0">
                        <a:solidFill>
                          <a:schemeClr val="tx1"/>
                        </a:solidFill>
                      </a:endParaRPr>
                    </a:p>
                  </a:txBody>
                  <a:tcPr marL="68580" marR="68580" marT="34290" marB="34290"/>
                </a:tc>
                <a:tc>
                  <a:txBody>
                    <a:bodyPr/>
                    <a:lstStyle/>
                    <a:p>
                      <a:pPr algn="r"/>
                      <a:r>
                        <a:rPr lang="ar-MA" sz="1400" dirty="0">
                          <a:solidFill>
                            <a:schemeClr val="tx1"/>
                          </a:solidFill>
                        </a:rPr>
                        <a:t>الأطفال في وضعية تشرد</a:t>
                      </a:r>
                      <a:r>
                        <a:rPr lang="ar-MA" sz="1400" baseline="0" dirty="0">
                          <a:solidFill>
                            <a:schemeClr val="tx1"/>
                          </a:solidFill>
                        </a:rPr>
                        <a:t> , الأطفال المهاجرين الأجانب  الغير المصحوبين و المنفصلين عن دويهم                    </a:t>
                      </a:r>
                    </a:p>
                    <a:p>
                      <a:pPr algn="r"/>
                      <a:r>
                        <a:rPr lang="ar-MA" sz="1400" baseline="0" dirty="0">
                          <a:solidFill>
                            <a:schemeClr val="tx1"/>
                          </a:solidFill>
                        </a:rPr>
                        <a:t>الأطفال العاملين , و المشتغلين في البيوت </a:t>
                      </a:r>
                    </a:p>
                    <a:p>
                      <a:pPr algn="r"/>
                      <a:r>
                        <a:rPr lang="ar-MA" sz="1400" baseline="0" dirty="0">
                          <a:solidFill>
                            <a:schemeClr val="tx1"/>
                          </a:solidFill>
                        </a:rPr>
                        <a:t>الأطفال في خلاف/نزاع/ تواصل  مع القانون</a:t>
                      </a:r>
                    </a:p>
                    <a:p>
                      <a:pPr algn="r"/>
                      <a:r>
                        <a:rPr lang="ar-MA" sz="1400" baseline="0" dirty="0">
                          <a:solidFill>
                            <a:schemeClr val="tx1"/>
                          </a:solidFill>
                        </a:rPr>
                        <a:t>الأطفال ضحايا العنف الجسدي و الجنسي و الإهمال   </a:t>
                      </a:r>
                    </a:p>
                    <a:p>
                      <a:pPr algn="r"/>
                      <a:r>
                        <a:rPr lang="ar-MA" sz="1400" baseline="0" dirty="0">
                          <a:solidFill>
                            <a:schemeClr val="tx1"/>
                          </a:solidFill>
                        </a:rPr>
                        <a:t>الأطفال المعرضون للخطر , الأطفال المترسبين عن الدراسة , الأطفال  </a:t>
                      </a:r>
                      <a:r>
                        <a:rPr lang="ar-MA" sz="1400" baseline="0" dirty="0" err="1">
                          <a:solidFill>
                            <a:schemeClr val="tx1"/>
                          </a:solidFill>
                        </a:rPr>
                        <a:t>الأطفال</a:t>
                      </a:r>
                      <a:r>
                        <a:rPr lang="ar-MA" sz="1400" baseline="0" dirty="0">
                          <a:solidFill>
                            <a:schemeClr val="tx1"/>
                          </a:solidFill>
                        </a:rPr>
                        <a:t> المتخلي عنهم , الأطفال اليتامى , </a:t>
                      </a:r>
                      <a:endParaRPr lang="en-US" sz="1400" dirty="0">
                        <a:solidFill>
                          <a:schemeClr val="tx1"/>
                        </a:solidFill>
                      </a:endParaRPr>
                    </a:p>
                  </a:txBody>
                  <a:tcPr marL="68580" marR="68580" marT="34290" marB="34290"/>
                </a:tc>
                <a:extLst>
                  <a:ext uri="{0D108BD9-81ED-4DB2-BD59-A6C34878D82A}">
                    <a16:rowId xmlns:a16="http://schemas.microsoft.com/office/drawing/2014/main" val="3712036591"/>
                  </a:ext>
                </a:extLst>
              </a:tr>
            </a:tbl>
          </a:graphicData>
        </a:graphic>
      </p:graphicFrame>
    </p:spTree>
    <p:extLst>
      <p:ext uri="{BB962C8B-B14F-4D97-AF65-F5344CB8AC3E}">
        <p14:creationId xmlns:p14="http://schemas.microsoft.com/office/powerpoint/2010/main" val="1635624468"/>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43419" y="540982"/>
            <a:ext cx="6990981" cy="872182"/>
          </a:xfrm>
        </p:spPr>
        <p:txBody>
          <a:bodyPr>
            <a:normAutofit/>
          </a:bodyPr>
          <a:lstStyle/>
          <a:p>
            <a:pPr algn="ctr"/>
            <a:r>
              <a:rPr lang="ar-MA" sz="2800" dirty="0">
                <a:solidFill>
                  <a:schemeClr val="tx1"/>
                </a:solidFill>
              </a:rPr>
              <a:t>أهداف الورشة</a:t>
            </a:r>
            <a:endParaRPr lang="en-US" sz="2800" dirty="0">
              <a:solidFill>
                <a:schemeClr val="tx1"/>
              </a:solidFill>
            </a:endParaRPr>
          </a:p>
        </p:txBody>
      </p:sp>
      <p:sp>
        <p:nvSpPr>
          <p:cNvPr id="3" name="Espace réservé du contenu 2"/>
          <p:cNvSpPr>
            <a:spLocks noGrp="1"/>
          </p:cNvSpPr>
          <p:nvPr>
            <p:ph idx="1"/>
          </p:nvPr>
        </p:nvSpPr>
        <p:spPr>
          <a:xfrm>
            <a:off x="886691" y="2133600"/>
            <a:ext cx="7647709" cy="3777622"/>
          </a:xfrm>
        </p:spPr>
        <p:txBody>
          <a:bodyPr>
            <a:normAutofit/>
          </a:bodyPr>
          <a:lstStyle/>
          <a:p>
            <a:pPr marL="385763" indent="-385763" algn="just" rtl="1">
              <a:lnSpc>
                <a:spcPct val="115000"/>
              </a:lnSpc>
              <a:buFont typeface="+mj-lt"/>
              <a:buAutoNum type="arabicParenR"/>
            </a:pPr>
            <a:r>
              <a:rPr lang="ar-MA" sz="2000" dirty="0">
                <a:solidFill>
                  <a:schemeClr val="tx1"/>
                </a:solidFill>
                <a:ea typeface="Calibri" panose="020F0502020204030204" pitchFamily="34" charset="0"/>
              </a:rPr>
              <a:t>فهم الاطار القانوني و المعايير الدولية في علاقتها مع الحق في الأسرة و الحق</a:t>
            </a:r>
            <a:r>
              <a:rPr lang="fr-FR" sz="2000" dirty="0">
                <a:solidFill>
                  <a:schemeClr val="tx1"/>
                </a:solidFill>
                <a:ea typeface="Calibri" panose="020F0502020204030204" pitchFamily="34" charset="0"/>
              </a:rPr>
              <a:t> </a:t>
            </a:r>
            <a:r>
              <a:rPr lang="ar-MA" sz="2000" dirty="0">
                <a:solidFill>
                  <a:schemeClr val="tx1"/>
                </a:solidFill>
                <a:ea typeface="Calibri" panose="020F0502020204030204" pitchFamily="34" charset="0"/>
              </a:rPr>
              <a:t>في الرعاية البديلة</a:t>
            </a:r>
            <a:r>
              <a:rPr lang="fr-FR" sz="2000" dirty="0">
                <a:solidFill>
                  <a:schemeClr val="tx1"/>
                </a:solidFill>
                <a:ea typeface="Calibri" panose="020F0502020204030204" pitchFamily="34" charset="0"/>
              </a:rPr>
              <a:t>.</a:t>
            </a:r>
            <a:r>
              <a:rPr lang="ar-MA" sz="2000" dirty="0">
                <a:solidFill>
                  <a:schemeClr val="tx1"/>
                </a:solidFill>
                <a:ea typeface="Calibri" panose="020F0502020204030204" pitchFamily="34" charset="0"/>
              </a:rPr>
              <a:t> </a:t>
            </a:r>
            <a:endParaRPr lang="fr-FR" sz="2000" dirty="0">
              <a:solidFill>
                <a:schemeClr val="tx1"/>
              </a:solidFill>
              <a:ea typeface="Calibri" panose="020F0502020204030204" pitchFamily="34" charset="0"/>
              <a:cs typeface="Arial" panose="020B0604020202020204" pitchFamily="34" charset="0"/>
            </a:endParaRPr>
          </a:p>
          <a:p>
            <a:pPr marL="385763" indent="-385763" algn="just" rtl="1">
              <a:lnSpc>
                <a:spcPct val="115000"/>
              </a:lnSpc>
              <a:buFont typeface="+mj-lt"/>
              <a:buAutoNum type="arabicParenR"/>
            </a:pPr>
            <a:r>
              <a:rPr lang="ar-MA" sz="2000" dirty="0">
                <a:solidFill>
                  <a:schemeClr val="tx1"/>
                </a:solidFill>
                <a:ea typeface="Calibri" panose="020F0502020204030204" pitchFamily="34" charset="0"/>
              </a:rPr>
              <a:t>فهم عوامل الخطر و الحماية داخل الاسرة </a:t>
            </a:r>
            <a:r>
              <a:rPr lang="fr-FR" sz="2000" dirty="0">
                <a:solidFill>
                  <a:schemeClr val="tx1"/>
                </a:solidFill>
                <a:ea typeface="Calibri" panose="020F0502020204030204" pitchFamily="34" charset="0"/>
              </a:rPr>
              <a:t>.</a:t>
            </a:r>
            <a:r>
              <a:rPr lang="ar-MA" sz="2000" dirty="0">
                <a:solidFill>
                  <a:schemeClr val="tx1"/>
                </a:solidFill>
                <a:ea typeface="Calibri" panose="020F0502020204030204" pitchFamily="34" charset="0"/>
              </a:rPr>
              <a:t>                                                  </a:t>
            </a:r>
            <a:endParaRPr lang="fr-FR" sz="2000" dirty="0">
              <a:solidFill>
                <a:schemeClr val="tx1"/>
              </a:solidFill>
              <a:ea typeface="Calibri" panose="020F0502020204030204" pitchFamily="34" charset="0"/>
              <a:cs typeface="Arial" panose="020B0604020202020204" pitchFamily="34" charset="0"/>
            </a:endParaRPr>
          </a:p>
          <a:p>
            <a:pPr marL="385763" indent="-385763" algn="just" rtl="1">
              <a:lnSpc>
                <a:spcPct val="115000"/>
              </a:lnSpc>
              <a:buFont typeface="+mj-lt"/>
              <a:buAutoNum type="arabicParenR"/>
            </a:pPr>
            <a:r>
              <a:rPr lang="ar-MA" sz="2000" dirty="0">
                <a:solidFill>
                  <a:schemeClr val="tx1"/>
                </a:solidFill>
                <a:ea typeface="Calibri" panose="020F0502020204030204" pitchFamily="34" charset="0"/>
              </a:rPr>
              <a:t>فهم الفئات و الشريحة المستهدفة و تحديد احتياجاتها</a:t>
            </a:r>
            <a:r>
              <a:rPr lang="fr-FR" sz="2000" dirty="0">
                <a:solidFill>
                  <a:schemeClr val="tx1"/>
                </a:solidFill>
                <a:ea typeface="Calibri" panose="020F0502020204030204" pitchFamily="34" charset="0"/>
              </a:rPr>
              <a:t>.</a:t>
            </a:r>
          </a:p>
          <a:p>
            <a:pPr marL="385763" indent="-385763" algn="just" rtl="1">
              <a:lnSpc>
                <a:spcPct val="115000"/>
              </a:lnSpc>
              <a:buFont typeface="+mj-lt"/>
              <a:buAutoNum type="arabicParenR"/>
            </a:pPr>
            <a:r>
              <a:rPr lang="ar-MA" sz="2000" dirty="0">
                <a:solidFill>
                  <a:schemeClr val="tx1"/>
                </a:solidFill>
                <a:ea typeface="Calibri" panose="020F0502020204030204" pitchFamily="34" charset="0"/>
              </a:rPr>
              <a:t>التعرف على</a:t>
            </a:r>
            <a:r>
              <a:rPr lang="fr-FR" sz="2000" dirty="0">
                <a:solidFill>
                  <a:schemeClr val="tx1"/>
                </a:solidFill>
                <a:ea typeface="Calibri" panose="020F0502020204030204" pitchFamily="34" charset="0"/>
              </a:rPr>
              <a:t> </a:t>
            </a:r>
            <a:r>
              <a:rPr lang="ar-MA" sz="2000" dirty="0">
                <a:solidFill>
                  <a:schemeClr val="tx1"/>
                </a:solidFill>
                <a:ea typeface="Calibri" panose="020F0502020204030204" pitchFamily="34" charset="0"/>
              </a:rPr>
              <a:t>الإجراءات </a:t>
            </a:r>
            <a:r>
              <a:rPr lang="ar-MA" sz="2000" dirty="0">
                <a:solidFill>
                  <a:schemeClr val="tx1"/>
                </a:solidFill>
              </a:rPr>
              <a:t>ا</a:t>
            </a:r>
            <a:r>
              <a:rPr lang="ar-MA" sz="2000" dirty="0">
                <a:solidFill>
                  <a:schemeClr val="tx1"/>
                </a:solidFill>
                <a:ea typeface="Calibri" panose="020F0502020204030204" pitchFamily="34" charset="0"/>
              </a:rPr>
              <a:t>لازمة لدعم الطفل و الأسرة</a:t>
            </a:r>
            <a:r>
              <a:rPr lang="fr-FR" sz="2000" dirty="0">
                <a:solidFill>
                  <a:schemeClr val="tx1"/>
                </a:solidFill>
                <a:ea typeface="Calibri" panose="020F0502020204030204" pitchFamily="34" charset="0"/>
              </a:rPr>
              <a:t>.</a:t>
            </a:r>
            <a:r>
              <a:rPr lang="ar-MA" sz="2000" dirty="0">
                <a:solidFill>
                  <a:schemeClr val="tx1"/>
                </a:solidFill>
                <a:ea typeface="Calibri" panose="020F0502020204030204" pitchFamily="34" charset="0"/>
              </a:rPr>
              <a:t>                                             </a:t>
            </a:r>
            <a:endParaRPr lang="fr-FR" sz="2000" dirty="0">
              <a:solidFill>
                <a:schemeClr val="tx1"/>
              </a:solidFill>
              <a:ea typeface="Calibri" panose="020F0502020204030204" pitchFamily="34" charset="0"/>
              <a:cs typeface="Arial" panose="020B0604020202020204" pitchFamily="34" charset="0"/>
            </a:endParaRPr>
          </a:p>
          <a:p>
            <a:pPr marL="385763" indent="-385763" algn="just" rtl="1">
              <a:lnSpc>
                <a:spcPct val="115000"/>
              </a:lnSpc>
              <a:buFont typeface="+mj-lt"/>
              <a:buAutoNum type="arabicParenR"/>
            </a:pPr>
            <a:r>
              <a:rPr lang="ar-MA" sz="2000" dirty="0">
                <a:solidFill>
                  <a:schemeClr val="tx1"/>
                </a:solidFill>
                <a:ea typeface="Calibri" panose="020F0502020204030204" pitchFamily="34" charset="0"/>
              </a:rPr>
              <a:t>تحديد مجالات المحيط </a:t>
            </a:r>
            <a:r>
              <a:rPr lang="ar-MA" sz="2000" dirty="0" err="1">
                <a:solidFill>
                  <a:schemeClr val="tx1"/>
                </a:solidFill>
                <a:ea typeface="Calibri" panose="020F0502020204030204" pitchFamily="34" charset="0"/>
              </a:rPr>
              <a:t>الحمائي</a:t>
            </a:r>
            <a:r>
              <a:rPr lang="ar-MA" sz="2000" dirty="0">
                <a:solidFill>
                  <a:schemeClr val="tx1"/>
                </a:solidFill>
                <a:ea typeface="Calibri" panose="020F0502020204030204" pitchFamily="34" charset="0"/>
              </a:rPr>
              <a:t> لتعزيز حقوق</a:t>
            </a:r>
            <a:r>
              <a:rPr lang="fr-FR" sz="2000" dirty="0">
                <a:solidFill>
                  <a:schemeClr val="tx1"/>
                </a:solidFill>
                <a:ea typeface="Calibri" panose="020F0502020204030204" pitchFamily="34" charset="0"/>
              </a:rPr>
              <a:t> </a:t>
            </a:r>
            <a:r>
              <a:rPr lang="ar-MA" sz="2000" dirty="0">
                <a:solidFill>
                  <a:schemeClr val="tx1"/>
                </a:solidFill>
                <a:ea typeface="Calibri" panose="020F0502020204030204" pitchFamily="34" charset="0"/>
              </a:rPr>
              <a:t>الطفل و الأسرة</a:t>
            </a:r>
            <a:r>
              <a:rPr lang="fr-FR" sz="2000" dirty="0">
                <a:solidFill>
                  <a:schemeClr val="tx1"/>
                </a:solidFill>
                <a:ea typeface="Calibri" panose="020F0502020204030204" pitchFamily="34" charset="0"/>
              </a:rPr>
              <a:t>.</a:t>
            </a:r>
            <a:r>
              <a:rPr lang="ar-MA" sz="2000" dirty="0">
                <a:solidFill>
                  <a:schemeClr val="tx1"/>
                </a:solidFill>
                <a:ea typeface="Calibri" panose="020F0502020204030204" pitchFamily="34" charset="0"/>
              </a:rPr>
              <a:t> </a:t>
            </a:r>
          </a:p>
          <a:p>
            <a:endParaRPr lang="en-US" sz="2000" dirty="0"/>
          </a:p>
        </p:txBody>
      </p:sp>
    </p:spTree>
    <p:extLst>
      <p:ext uri="{BB962C8B-B14F-4D97-AF65-F5344CB8AC3E}">
        <p14:creationId xmlns:p14="http://schemas.microsoft.com/office/powerpoint/2010/main" val="1446363198"/>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7300" y="262101"/>
            <a:ext cx="7349490" cy="583406"/>
          </a:xfrm>
        </p:spPr>
        <p:txBody>
          <a:bodyPr>
            <a:normAutofit/>
          </a:bodyPr>
          <a:lstStyle/>
          <a:p>
            <a:pPr algn="ctr"/>
            <a:r>
              <a:rPr lang="ar-MA" sz="2400" dirty="0">
                <a:cs typeface="+mn-cs"/>
              </a:rPr>
              <a:t>عوامل الخطر لدى الأسر</a:t>
            </a:r>
            <a:endParaRPr lang="en-US" sz="2400" dirty="0">
              <a:cs typeface="+mn-cs"/>
            </a:endParaRPr>
          </a:p>
        </p:txBody>
      </p:sp>
      <p:sp>
        <p:nvSpPr>
          <p:cNvPr id="3" name="Espace réservé du contenu 2"/>
          <p:cNvSpPr>
            <a:spLocks noGrp="1"/>
          </p:cNvSpPr>
          <p:nvPr>
            <p:ph idx="1"/>
          </p:nvPr>
        </p:nvSpPr>
        <p:spPr>
          <a:xfrm>
            <a:off x="720090" y="1093072"/>
            <a:ext cx="7886700" cy="5502827"/>
          </a:xfrm>
        </p:spPr>
        <p:txBody>
          <a:bodyPr>
            <a:noAutofit/>
          </a:bodyPr>
          <a:lstStyle/>
          <a:p>
            <a:pPr marL="0" indent="0" algn="r" rtl="1">
              <a:buNone/>
            </a:pPr>
            <a:r>
              <a:rPr lang="ar-MA" sz="1600" dirty="0"/>
              <a:t>وفقا للتجربة والدراسات ، فإن الأسرة قد تشكل عامل حماية أو عامل خطر. </a:t>
            </a:r>
          </a:p>
          <a:p>
            <a:pPr marL="0" indent="0" algn="r" rtl="1">
              <a:buNone/>
            </a:pPr>
            <a:r>
              <a:rPr lang="ar-MA" sz="1600" dirty="0"/>
              <a:t>عوامل الخطر هي عوامل ثابتة أو متحولة</a:t>
            </a:r>
            <a:endParaRPr lang="fr-FR" sz="1600" dirty="0"/>
          </a:p>
          <a:p>
            <a:pPr marL="0" indent="0" algn="r" rtl="1">
              <a:buNone/>
            </a:pPr>
            <a:r>
              <a:rPr lang="ar-MA" sz="1600" dirty="0"/>
              <a:t>يشير مفهوم الطفل المعرض للخطر بشكل منهجي إلى بيئته المعيشية وأسرته وبيئته الاجتماعية والجغرافية.</a:t>
            </a:r>
            <a:endParaRPr lang="fr-FR" sz="1600" dirty="0"/>
          </a:p>
          <a:p>
            <a:pPr algn="r" rtl="1"/>
            <a:r>
              <a:rPr lang="ar-MA" sz="1600" u="sng" dirty="0"/>
              <a:t>العوامل المرتبطة بالأسرة </a:t>
            </a:r>
            <a:r>
              <a:rPr lang="ar-MA" sz="1600" u="sng" dirty="0">
                <a:latin typeface="Calibri" panose="020F0502020204030204" pitchFamily="34" charset="0"/>
              </a:rPr>
              <a:t>։</a:t>
            </a:r>
          </a:p>
          <a:p>
            <a:pPr algn="r" rtl="1"/>
            <a:r>
              <a:rPr lang="ar-MA" sz="1600" dirty="0">
                <a:latin typeface="Calibri" panose="020F0502020204030204" pitchFamily="34" charset="0"/>
              </a:rPr>
              <a:t>ممارسات الأبوة والأمومة غير المناسبة / إجرام أحد الوالدين و / أو الأشقاء / الآباء العنيفين / العلاقات المتضاربة / إدمان المخدرات لأحد الوالدين / الإهمال / العنف المنزلي / الاعتداء البدني والجنسي / سوء المعاملة / الدخل غير المستقر و / أو الأنشطة الأقل أجرا / الصحة العقلية للوالدين / بطالة الوالدين / الآباء غير المتعلمين / الآباء ذوي الإعاقة / الآباء المتسولين</a:t>
            </a:r>
            <a:r>
              <a:rPr lang="fr-FR" sz="1600" dirty="0">
                <a:latin typeface="Calibri" panose="020F0502020204030204" pitchFamily="34" charset="0"/>
              </a:rPr>
              <a:t>/</a:t>
            </a:r>
            <a:r>
              <a:rPr lang="ar-MA" sz="1600" dirty="0"/>
              <a:t>الآباء الذين يعانون من الإدمان: الكحول والمخدرات والمؤثرات العقلية </a:t>
            </a:r>
          </a:p>
          <a:p>
            <a:pPr algn="r" rtl="1"/>
            <a:endParaRPr lang="fr-FR" sz="1600" dirty="0">
              <a:latin typeface="Calibri" panose="020F0502020204030204" pitchFamily="34" charset="0"/>
            </a:endParaRPr>
          </a:p>
          <a:p>
            <a:pPr algn="r" rtl="1"/>
            <a:r>
              <a:rPr lang="ar-MA" sz="1600" u="sng" dirty="0">
                <a:latin typeface="Calibri" panose="020F0502020204030204" pitchFamily="34" charset="0"/>
              </a:rPr>
              <a:t>العوامل المتعلقة بالمجتمع و البيئة الاجتماعية ։ </a:t>
            </a:r>
          </a:p>
          <a:p>
            <a:pPr algn="r" rtl="1"/>
            <a:r>
              <a:rPr lang="ar-MA" sz="1600" dirty="0">
                <a:solidFill>
                  <a:schemeClr val="tx1"/>
                </a:solidFill>
                <a:latin typeface="Calibri" panose="020F0502020204030204" pitchFamily="34" charset="0"/>
              </a:rPr>
              <a:t>الحي ։ فقر الحي/الافتقار الى الهياكل الثقافية و التعليمية/ الإقصاء والوصم</a:t>
            </a:r>
          </a:p>
          <a:p>
            <a:pPr algn="r" rtl="1"/>
            <a:r>
              <a:rPr lang="ar-MA" sz="1600" dirty="0">
                <a:solidFill>
                  <a:schemeClr val="tx1"/>
                </a:solidFill>
                <a:latin typeface="Calibri" panose="020F0502020204030204" pitchFamily="34" charset="0"/>
              </a:rPr>
              <a:t>لا تؤثر الظروف المعيشية في الأحياء التي يعيش فيها الأطفال و الشباب على نوعية حياتهم و الفرص المتاحة لهم و حسب, بل و تؤثر أيضا على كيفية ادراكهم لأنفسهم و مجتمعهم و البيئة, و للدور الدي يلعبونه</a:t>
            </a:r>
            <a:r>
              <a:rPr lang="fr-FR" sz="1600" dirty="0">
                <a:solidFill>
                  <a:srgbClr val="FF0000"/>
                </a:solidFill>
                <a:latin typeface="Calibri" panose="020F0502020204030204" pitchFamily="34" charset="0"/>
              </a:rPr>
              <a:t>.</a:t>
            </a:r>
            <a:r>
              <a:rPr lang="ar-MA" sz="1600" dirty="0">
                <a:solidFill>
                  <a:srgbClr val="FF0000"/>
                </a:solidFill>
                <a:latin typeface="Calibri" panose="020F0502020204030204" pitchFamily="34" charset="0"/>
              </a:rPr>
              <a:t> </a:t>
            </a:r>
            <a:endParaRPr lang="en-US" sz="1600" dirty="0">
              <a:solidFill>
                <a:srgbClr val="FF0000"/>
              </a:solidFill>
            </a:endParaRPr>
          </a:p>
        </p:txBody>
      </p:sp>
    </p:spTree>
    <p:extLst>
      <p:ext uri="{BB962C8B-B14F-4D97-AF65-F5344CB8AC3E}">
        <p14:creationId xmlns:p14="http://schemas.microsoft.com/office/powerpoint/2010/main" val="408448059"/>
      </p:ext>
    </p:extLst>
  </p:cSld>
  <p:clrMapOvr>
    <a:masterClrMapping/>
  </p:clrMapOvr>
  <p:transition spd="med">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7991" y="453018"/>
            <a:ext cx="6589199" cy="621760"/>
          </a:xfrm>
        </p:spPr>
        <p:txBody>
          <a:bodyPr>
            <a:normAutofit/>
          </a:bodyPr>
          <a:lstStyle/>
          <a:p>
            <a:pPr algn="ctr"/>
            <a:r>
              <a:rPr lang="ar-MA" sz="2400" dirty="0">
                <a:cs typeface="+mn-cs"/>
              </a:rPr>
              <a:t>عوامل الوقاية من الانفصال و التخلي           </a:t>
            </a:r>
            <a:endParaRPr lang="en-US" sz="2400" dirty="0">
              <a:cs typeface="+mn-cs"/>
            </a:endParaRPr>
          </a:p>
        </p:txBody>
      </p:sp>
      <p:sp>
        <p:nvSpPr>
          <p:cNvPr id="3" name="Espace réservé du contenu 2"/>
          <p:cNvSpPr>
            <a:spLocks noGrp="1"/>
          </p:cNvSpPr>
          <p:nvPr>
            <p:ph idx="1"/>
          </p:nvPr>
        </p:nvSpPr>
        <p:spPr>
          <a:xfrm>
            <a:off x="607695" y="1188720"/>
            <a:ext cx="7928610" cy="5059680"/>
          </a:xfrm>
        </p:spPr>
        <p:txBody>
          <a:bodyPr>
            <a:normAutofit fontScale="25000" lnSpcReduction="20000"/>
          </a:bodyPr>
          <a:lstStyle/>
          <a:p>
            <a:pPr algn="r" rtl="1"/>
            <a:r>
              <a:rPr lang="ar-MA" sz="6400" dirty="0"/>
              <a:t>العمل على عوامل الخطر في الأسر الضعيفة و الأطفال و الشباب المعرضين لمخاطر عالية من خلال الإجراءات الاستباقية و الوقائية </a:t>
            </a:r>
            <a:r>
              <a:rPr lang="fr-FR" sz="6400" dirty="0"/>
              <a:t>:</a:t>
            </a:r>
            <a:endParaRPr lang="ar-MA" sz="6400" dirty="0">
              <a:solidFill>
                <a:srgbClr val="00B050"/>
              </a:solidFill>
            </a:endParaRPr>
          </a:p>
          <a:p>
            <a:pPr algn="r" rtl="1">
              <a:buFont typeface="Wingdings" panose="05000000000000000000" pitchFamily="2" charset="2"/>
              <a:buChar char="Ø"/>
            </a:pPr>
            <a:r>
              <a:rPr lang="ar-MA" sz="6400" dirty="0"/>
              <a:t> تطوير برامج للآباء من النوع الوقائي مع تدريبهم على مهارات الأبوة و الأمومة لتحسين و تطوير دورهم كأباء و أمهات </a:t>
            </a:r>
            <a:endParaRPr lang="fr-FR" sz="6400" dirty="0"/>
          </a:p>
          <a:p>
            <a:pPr algn="r" rtl="1">
              <a:buFont typeface="Wingdings" panose="05000000000000000000" pitchFamily="2" charset="2"/>
              <a:buChar char="Ø"/>
            </a:pPr>
            <a:r>
              <a:rPr lang="ar-MA" sz="6400" dirty="0"/>
              <a:t>المساعدة الاجتماعية</a:t>
            </a:r>
          </a:p>
          <a:p>
            <a:pPr algn="r" rtl="1">
              <a:buFont typeface="Wingdings" panose="05000000000000000000" pitchFamily="2" charset="2"/>
              <a:buChar char="Ø"/>
            </a:pPr>
            <a:r>
              <a:rPr lang="ar-MA" sz="6400" dirty="0"/>
              <a:t>إنشاء حضانات</a:t>
            </a:r>
          </a:p>
          <a:p>
            <a:pPr algn="r" rtl="1">
              <a:buFont typeface="Wingdings" panose="05000000000000000000" pitchFamily="2" charset="2"/>
              <a:buChar char="Ø"/>
            </a:pPr>
            <a:r>
              <a:rPr lang="ar-MA" sz="6400" dirty="0"/>
              <a:t>خدمات استشارية</a:t>
            </a:r>
          </a:p>
          <a:p>
            <a:pPr algn="r" rtl="1">
              <a:buFont typeface="Wingdings" panose="05000000000000000000" pitchFamily="2" charset="2"/>
              <a:buChar char="Ø"/>
            </a:pPr>
            <a:r>
              <a:rPr lang="ar-MA" sz="6400" dirty="0"/>
              <a:t>توفر أخصائيين اجتماعيين ونفسيين</a:t>
            </a:r>
          </a:p>
          <a:p>
            <a:pPr algn="r" rtl="1">
              <a:buFont typeface="Wingdings" panose="05000000000000000000" pitchFamily="2" charset="2"/>
              <a:buChar char="Ø"/>
            </a:pPr>
            <a:r>
              <a:rPr lang="ar-MA" sz="6400" dirty="0"/>
              <a:t>برامج للمصاحبة ودعم الأمهات العازبات</a:t>
            </a:r>
          </a:p>
          <a:p>
            <a:pPr algn="r" rtl="1">
              <a:buFont typeface="Wingdings" panose="05000000000000000000" pitchFamily="2" charset="2"/>
              <a:buChar char="Ø"/>
            </a:pPr>
            <a:r>
              <a:rPr lang="ar-MA" sz="6400" dirty="0"/>
              <a:t>خدمات تنظيم الأسرة</a:t>
            </a:r>
            <a:endParaRPr lang="fr-FR" sz="6400" dirty="0"/>
          </a:p>
          <a:p>
            <a:pPr algn="r" rtl="1">
              <a:buFont typeface="Wingdings" panose="05000000000000000000" pitchFamily="2" charset="2"/>
              <a:buChar char="Ø"/>
            </a:pPr>
            <a:r>
              <a:rPr lang="ar-MA" sz="6400" dirty="0"/>
              <a:t>العمل على الروابط النفسية التي توحد الوالدين</a:t>
            </a:r>
          </a:p>
          <a:p>
            <a:pPr algn="r" rtl="1">
              <a:buFont typeface="Wingdings" panose="05000000000000000000" pitchFamily="2" charset="2"/>
              <a:buChar char="Ø"/>
            </a:pPr>
            <a:r>
              <a:rPr lang="ar-MA" sz="6400" dirty="0"/>
              <a:t> تطوير المهارات و الممارسات التعليمية </a:t>
            </a:r>
          </a:p>
          <a:p>
            <a:pPr algn="r" rtl="1">
              <a:buFont typeface="Wingdings" panose="05000000000000000000" pitchFamily="2" charset="2"/>
              <a:buChar char="Ø"/>
            </a:pPr>
            <a:r>
              <a:rPr lang="ar-MA" sz="6400" dirty="0"/>
              <a:t> تنمية و تقوية العلاقة بين الأم و الطفل </a:t>
            </a:r>
          </a:p>
          <a:p>
            <a:pPr algn="r" rtl="1">
              <a:buFont typeface="Wingdings" panose="05000000000000000000" pitchFamily="2" charset="2"/>
              <a:buChar char="Ø"/>
            </a:pPr>
            <a:r>
              <a:rPr lang="ar-MA" sz="6400" dirty="0"/>
              <a:t> تقوية احترام الذات لدى الوالدين من خلال تعزيز قدراتهم الأبوية و الاعتراف بها و من خلال عمل دعم الوالدية</a:t>
            </a:r>
          </a:p>
          <a:p>
            <a:pPr marL="0" indent="0" algn="r" rtl="1">
              <a:buNone/>
            </a:pPr>
            <a:r>
              <a:rPr lang="ar-MA" sz="4800" dirty="0"/>
              <a:t> </a:t>
            </a:r>
            <a:endParaRPr lang="en-US" sz="3200" dirty="0"/>
          </a:p>
        </p:txBody>
      </p:sp>
    </p:spTree>
    <p:extLst>
      <p:ext uri="{BB962C8B-B14F-4D97-AF65-F5344CB8AC3E}">
        <p14:creationId xmlns:p14="http://schemas.microsoft.com/office/powerpoint/2010/main" val="2097112489"/>
      </p:ext>
    </p:extLst>
  </p:cSld>
  <p:clrMapOvr>
    <a:masterClrMapping/>
  </p:clrMapOvr>
  <p:transition spd="med">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4300" y="624110"/>
            <a:ext cx="7340599" cy="988790"/>
          </a:xfrm>
        </p:spPr>
        <p:txBody>
          <a:bodyPr>
            <a:normAutofit/>
          </a:bodyPr>
          <a:lstStyle/>
          <a:p>
            <a:pPr algn="ctr"/>
            <a:r>
              <a:rPr lang="ar-MA" sz="2400" dirty="0">
                <a:cs typeface="+mn-cs"/>
              </a:rPr>
              <a:t>مؤشرات التتبع و التقييم للطفل في الوسط الاسري وحالات الإيداع</a:t>
            </a:r>
            <a:endParaRPr lang="en-US" sz="2800" dirty="0">
              <a:cs typeface="+mn-cs"/>
            </a:endParaRPr>
          </a:p>
        </p:txBody>
      </p:sp>
      <p:sp>
        <p:nvSpPr>
          <p:cNvPr id="3" name="Espace réservé du contenu 2"/>
          <p:cNvSpPr>
            <a:spLocks noGrp="1"/>
          </p:cNvSpPr>
          <p:nvPr>
            <p:ph idx="1"/>
          </p:nvPr>
        </p:nvSpPr>
        <p:spPr/>
        <p:txBody>
          <a:bodyPr>
            <a:normAutofit/>
          </a:bodyPr>
          <a:lstStyle/>
          <a:p>
            <a:pPr algn="r" rtl="1"/>
            <a:r>
              <a:rPr lang="ar-MA" dirty="0">
                <a:solidFill>
                  <a:schemeClr val="tx1"/>
                </a:solidFill>
              </a:rPr>
              <a:t>الاحتياجات الفيزيولوجية للطفل/المراهق </a:t>
            </a:r>
          </a:p>
          <a:p>
            <a:pPr algn="r" rtl="1"/>
            <a:r>
              <a:rPr lang="ar-MA" dirty="0">
                <a:solidFill>
                  <a:schemeClr val="tx1"/>
                </a:solidFill>
              </a:rPr>
              <a:t>التتبع الصحي </a:t>
            </a:r>
          </a:p>
          <a:p>
            <a:pPr algn="r" rtl="1"/>
            <a:r>
              <a:rPr lang="ar-MA" dirty="0">
                <a:solidFill>
                  <a:schemeClr val="tx1"/>
                </a:solidFill>
              </a:rPr>
              <a:t>التاريخ الطبي </a:t>
            </a:r>
          </a:p>
          <a:p>
            <a:pPr algn="r" rtl="1"/>
            <a:r>
              <a:rPr lang="ar-MA" dirty="0">
                <a:solidFill>
                  <a:schemeClr val="tx1"/>
                </a:solidFill>
              </a:rPr>
              <a:t>الصحة العقلية و النفسية </a:t>
            </a:r>
          </a:p>
          <a:p>
            <a:pPr algn="r" rtl="1"/>
            <a:r>
              <a:rPr lang="ar-MA" dirty="0">
                <a:solidFill>
                  <a:schemeClr val="tx1"/>
                </a:solidFill>
              </a:rPr>
              <a:t>المدرسة و الحياة الاجتماعية للطفل/المراهق </a:t>
            </a:r>
          </a:p>
          <a:p>
            <a:pPr algn="r" rtl="1"/>
            <a:r>
              <a:rPr lang="ar-MA" dirty="0">
                <a:solidFill>
                  <a:schemeClr val="tx1"/>
                </a:solidFill>
              </a:rPr>
              <a:t>علاقات الطفل/ المراهق و الاسرة والأقران</a:t>
            </a:r>
          </a:p>
          <a:p>
            <a:pPr algn="r" rtl="1"/>
            <a:r>
              <a:rPr lang="ar-MA" dirty="0">
                <a:solidFill>
                  <a:schemeClr val="tx1"/>
                </a:solidFill>
              </a:rPr>
              <a:t>مدى استجابة الوالدين لكل هذه الاحتياجات</a:t>
            </a:r>
            <a:r>
              <a:rPr lang="fr-FR" dirty="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2944908282"/>
      </p:ext>
    </p:extLst>
  </p:cSld>
  <p:clrMapOvr>
    <a:masterClrMapping/>
  </p:clrMapOvr>
  <p:transition spd="med">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5210" y="563057"/>
            <a:ext cx="7886700" cy="689047"/>
          </a:xfrm>
        </p:spPr>
        <p:txBody>
          <a:bodyPr>
            <a:noAutofit/>
          </a:bodyPr>
          <a:lstStyle/>
          <a:p>
            <a:pPr algn="ctr"/>
            <a:r>
              <a:rPr lang="ar-MA" sz="2000" dirty="0">
                <a:cs typeface="+mn-cs"/>
              </a:rPr>
              <a:t>المصلحة الفضلى للطفل و مشاركته في اتخاد/صنع القرارات                           </a:t>
            </a:r>
            <a:endParaRPr lang="en-US" sz="2000" dirty="0">
              <a:cs typeface="+mn-cs"/>
            </a:endParaRPr>
          </a:p>
        </p:txBody>
      </p:sp>
      <p:sp>
        <p:nvSpPr>
          <p:cNvPr id="3" name="Espace réservé du contenu 2"/>
          <p:cNvSpPr>
            <a:spLocks noGrp="1"/>
          </p:cNvSpPr>
          <p:nvPr>
            <p:ph idx="1"/>
          </p:nvPr>
        </p:nvSpPr>
        <p:spPr>
          <a:xfrm>
            <a:off x="628649" y="1427018"/>
            <a:ext cx="8279823" cy="5126182"/>
          </a:xfrm>
        </p:spPr>
        <p:txBody>
          <a:bodyPr>
            <a:normAutofit/>
          </a:bodyPr>
          <a:lstStyle/>
          <a:p>
            <a:pPr marL="342900" lvl="1" indent="0" algn="r" rtl="1">
              <a:buNone/>
            </a:pPr>
            <a:r>
              <a:rPr lang="ar-MA" sz="1400" dirty="0">
                <a:solidFill>
                  <a:schemeClr val="tx1"/>
                </a:solidFill>
              </a:rPr>
              <a:t>مبدأ مصالح الطفل الفضلى أساسي،</a:t>
            </a:r>
            <a:endParaRPr lang="fr-FR" sz="1400" dirty="0">
              <a:solidFill>
                <a:schemeClr val="tx1"/>
              </a:solidFill>
            </a:endParaRPr>
          </a:p>
          <a:p>
            <a:pPr lvl="1" algn="r" rtl="1"/>
            <a:r>
              <a:rPr lang="ar-MA" sz="1400" dirty="0">
                <a:solidFill>
                  <a:srgbClr val="000000"/>
                </a:solidFill>
                <a:latin typeface="Times New Roman" panose="02020603050405020304" pitchFamily="18" charset="0"/>
              </a:rPr>
              <a:t>تسعى الفقرة 1 من المادة 3 إلى كفالة ضمان الحق في جميع القرارات والإجراءات المتعلقة بالطفل. ويعني ذلك</a:t>
            </a:r>
            <a:r>
              <a:rPr lang="fr-FR" sz="1400" dirty="0">
                <a:solidFill>
                  <a:srgbClr val="000000"/>
                </a:solidFill>
                <a:latin typeface="Times New Roman" panose="02020603050405020304" pitchFamily="18" charset="0"/>
              </a:rPr>
              <a:t> </a:t>
            </a:r>
            <a:r>
              <a:rPr lang="ar-MA" sz="1400" dirty="0">
                <a:solidFill>
                  <a:srgbClr val="000000"/>
                </a:solidFill>
                <a:latin typeface="Times New Roman" panose="02020603050405020304" pitchFamily="18" charset="0"/>
              </a:rPr>
              <a:t>وجوب إيلاء الاعتبار الأول لمصالح الطفل الفضلى في كل إجراء يتعلق بالطفل أو بالأطفال. ولا يشمل تعبير "الإجراء" القرارات فحسب بل أيضاً الأفعال والتصرفات والاقتراحات والخدمات والإجراءات وما إلى ذلك من التدابير.</a:t>
            </a:r>
          </a:p>
          <a:p>
            <a:pPr lvl="1" algn="r" rtl="1"/>
            <a:r>
              <a:rPr lang="ar-MA" sz="1400" dirty="0">
                <a:solidFill>
                  <a:schemeClr val="tx1"/>
                </a:solidFill>
              </a:rPr>
              <a:t>ورد في التعليق العام رقم 12(2009)  حق الطفل في الاستماع إليه في</a:t>
            </a:r>
            <a:r>
              <a:rPr lang="fr-FR" sz="1400" dirty="0">
                <a:solidFill>
                  <a:schemeClr val="tx1"/>
                </a:solidFill>
              </a:rPr>
              <a:t> </a:t>
            </a:r>
            <a:r>
              <a:rPr lang="ar-MA" sz="1400" dirty="0">
                <a:solidFill>
                  <a:schemeClr val="tx1"/>
                </a:solidFill>
              </a:rPr>
              <a:t>الإجراءات القضائية والمدنية		</a:t>
            </a:r>
          </a:p>
          <a:p>
            <a:pPr marL="628650" lvl="1" algn="r" rtl="1">
              <a:buFont typeface="Wingdings" panose="05000000000000000000" pitchFamily="2" charset="2"/>
              <a:buChar char="Ø"/>
            </a:pPr>
            <a:r>
              <a:rPr lang="ar-MA" sz="1400" dirty="0">
                <a:solidFill>
                  <a:schemeClr val="tx1"/>
                </a:solidFill>
              </a:rPr>
              <a:t>الطلاق أو الانفصال</a:t>
            </a:r>
            <a:r>
              <a:rPr lang="fr-FR" sz="1400" dirty="0">
                <a:solidFill>
                  <a:schemeClr val="tx1"/>
                </a:solidFill>
              </a:rPr>
              <a:t>:</a:t>
            </a:r>
            <a:r>
              <a:rPr lang="ar-SA" sz="1400" dirty="0">
                <a:solidFill>
                  <a:schemeClr val="tx1"/>
                </a:solidFill>
                <a:latin typeface="Times New Roman" panose="02020603050405020304" pitchFamily="18" charset="0"/>
                <a:ea typeface="Times New Roman" panose="02020603050405020304" pitchFamily="18" charset="0"/>
              </a:rPr>
              <a:t> يتعين على جميع القوانين المتعلقة بالانفصال والطلاق أن تشمل حق الطفل في الاستماع إليه من قبل متخذي القرارات وفي عمليات الوساطة. وتفضل سلطات قضائية، إما من باب السياسة العامة أو في إطار القانون، أن تحدد سنّاً يعتبر الطفل عنده قادر على التعبير عن آرائه. بيد أن الاتفاقية، تتوقع تحديد هذه المسألة على أساس كل حالة على حدة، بما أنها تشير إلى السن والنضج، ولهذا السبب تشترط تقييماً فردياً لقدرة الطفل </a:t>
            </a:r>
            <a:endParaRPr lang="ar-MA" sz="1400" dirty="0">
              <a:solidFill>
                <a:schemeClr val="tx1"/>
              </a:solidFill>
            </a:endParaRPr>
          </a:p>
          <a:p>
            <a:pPr marL="628650" lvl="1" algn="r" rtl="1">
              <a:buFont typeface="Wingdings" panose="05000000000000000000" pitchFamily="2" charset="2"/>
              <a:buChar char="Ø"/>
            </a:pPr>
            <a:r>
              <a:rPr lang="ar-MA" sz="1400" dirty="0">
                <a:solidFill>
                  <a:schemeClr val="tx1"/>
                </a:solidFill>
              </a:rPr>
              <a:t>الانفصال عن الأبوين والرعاية البديلة</a:t>
            </a:r>
            <a:r>
              <a:rPr lang="fr-FR" sz="1400" dirty="0">
                <a:solidFill>
                  <a:schemeClr val="tx1"/>
                </a:solidFill>
              </a:rPr>
              <a:t>:</a:t>
            </a:r>
            <a:r>
              <a:rPr lang="ar-SA" sz="1400" dirty="0">
                <a:solidFill>
                  <a:schemeClr val="tx1"/>
                </a:solidFill>
                <a:latin typeface="Times New Roman" panose="02020603050405020304" pitchFamily="18" charset="0"/>
                <a:ea typeface="Times New Roman" panose="02020603050405020304" pitchFamily="18" charset="0"/>
              </a:rPr>
              <a:t>. كلما اتخذ قرار بفصل طفل عن أسرته لكون الطفل ضحية اعتداء أو إهمال داخل منزله، وجب مراعاة آراء الطفل من أجل تحديد المصالح الفضلى للطفل. وقد تبدأ العملية بشكوى من الطفل، أو فرد آخر من الأسرة أو فرد من المجتمع المحلي الذي يدعي وجود الاعتداء أو الإهمال في الأسرة.</a:t>
            </a:r>
            <a:endParaRPr lang="fr-FR" sz="1400" dirty="0">
              <a:solidFill>
                <a:schemeClr val="tx1"/>
              </a:solidFill>
              <a:latin typeface="Times New Roman" panose="02020603050405020304" pitchFamily="18" charset="0"/>
              <a:ea typeface="Times New Roman" panose="02020603050405020304" pitchFamily="18" charset="0"/>
            </a:endParaRPr>
          </a:p>
          <a:p>
            <a:pPr marL="628650" lvl="1" algn="r" rtl="1">
              <a:buFont typeface="Wingdings" panose="05000000000000000000" pitchFamily="2" charset="2"/>
              <a:buChar char="Ø"/>
            </a:pPr>
            <a:r>
              <a:rPr lang="ar-MA" sz="1400" dirty="0">
                <a:solidFill>
                  <a:schemeClr val="tx1"/>
                </a:solidFill>
              </a:rPr>
              <a:t>التبني والكفالة في الشريعة الإسلامية </a:t>
            </a:r>
            <a:r>
              <a:rPr lang="fr-FR" sz="1400" dirty="0">
                <a:solidFill>
                  <a:schemeClr val="tx1"/>
                </a:solidFill>
              </a:rPr>
              <a:t>:</a:t>
            </a:r>
            <a:r>
              <a:rPr lang="ar-SA" sz="1400" dirty="0">
                <a:solidFill>
                  <a:schemeClr val="tx1"/>
                </a:solidFill>
                <a:latin typeface="Times New Roman" panose="02020603050405020304" pitchFamily="18" charset="0"/>
                <a:ea typeface="Times New Roman" panose="02020603050405020304" pitchFamily="18" charset="0"/>
              </a:rPr>
              <a:t> عندما يتقرر إيداع الطفل من أجل تبنيه أو كفالته حسب الشريعة الإسلامية ويُتبنى أو يُكفل في نهاية المطاف، من الأهمية القصوى الاستماع إلى الطفل. فهذه العملية لازمة أيضاً عندما يتبنى الآباء بالكفالة أو الأسر بالكفالة الطفل، وإن سبق للطفل والأبوين بالتبني العيش جميعاً لبعض الوقت</a:t>
            </a:r>
            <a:endParaRPr lang="ar-MA" sz="1400" dirty="0">
              <a:solidFill>
                <a:schemeClr val="tx1"/>
              </a:solidFill>
            </a:endParaRPr>
          </a:p>
          <a:p>
            <a:pPr marL="0" indent="0">
              <a:buNone/>
            </a:pPr>
            <a:endParaRPr lang="ar-MA" sz="1400" dirty="0"/>
          </a:p>
        </p:txBody>
      </p:sp>
    </p:spTree>
    <p:extLst>
      <p:ext uri="{BB962C8B-B14F-4D97-AF65-F5344CB8AC3E}">
        <p14:creationId xmlns:p14="http://schemas.microsoft.com/office/powerpoint/2010/main" val="2783681800"/>
      </p:ext>
    </p:extLst>
  </p:cSld>
  <p:clrMapOvr>
    <a:masterClrMapping/>
  </p:clrMapOvr>
  <p:transition spd="med">
    <p:pull/>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40873" y="624110"/>
            <a:ext cx="7315200" cy="718915"/>
          </a:xfrm>
        </p:spPr>
        <p:txBody>
          <a:bodyPr>
            <a:normAutofit/>
          </a:bodyPr>
          <a:lstStyle/>
          <a:p>
            <a:pPr algn="ctr"/>
            <a:r>
              <a:rPr lang="ar-MA" sz="2400" dirty="0">
                <a:cs typeface="+mn-cs"/>
              </a:rPr>
              <a:t>أدوات و اليات التتبع و المواكبة و الدعم للأسرة و الطفل </a:t>
            </a:r>
            <a:endParaRPr lang="en-US" sz="2400" dirty="0">
              <a:cs typeface="+mn-cs"/>
            </a:endParaRPr>
          </a:p>
        </p:txBody>
      </p:sp>
      <p:sp>
        <p:nvSpPr>
          <p:cNvPr id="3" name="Espace réservé du contenu 2"/>
          <p:cNvSpPr>
            <a:spLocks noGrp="1"/>
          </p:cNvSpPr>
          <p:nvPr>
            <p:ph idx="1"/>
          </p:nvPr>
        </p:nvSpPr>
        <p:spPr>
          <a:xfrm>
            <a:off x="623454" y="1414684"/>
            <a:ext cx="7897091" cy="4986115"/>
          </a:xfrm>
        </p:spPr>
        <p:txBody>
          <a:bodyPr>
            <a:normAutofit lnSpcReduction="10000"/>
          </a:bodyPr>
          <a:lstStyle/>
          <a:p>
            <a:pPr marL="0" indent="0" algn="r">
              <a:buNone/>
            </a:pPr>
            <a:r>
              <a:rPr lang="ar-MA" b="1" u="sng" dirty="0"/>
              <a:t>الوالدية</a:t>
            </a:r>
            <a:r>
              <a:rPr lang="ar-MA" dirty="0"/>
              <a:t> </a:t>
            </a:r>
          </a:p>
          <a:p>
            <a:pPr marL="0" indent="0" algn="r" rtl="1">
              <a:buNone/>
            </a:pPr>
            <a:r>
              <a:rPr lang="ar-MA" dirty="0">
                <a:solidFill>
                  <a:schemeClr val="tx1"/>
                </a:solidFill>
              </a:rPr>
              <a:t>يشير بطريقة شاملة لوظيفة الوالدين, فهو لا يحدد الوالد البيولوجي فقط, و لكن أي شخص بالغ يتحمل مسؤولية تربية الطفل... أسرة حاضنة, أسرة بالتبني... هدا المفهوم يرتكز على مجموعة من الابعاد المرتبطة مثل المسؤولية الاجتماعية و القانونية و العلاقات العاطفية و الأداء النفسي و الممارسات التربوية</a:t>
            </a:r>
            <a:r>
              <a:rPr lang="fr-FR" dirty="0">
                <a:solidFill>
                  <a:schemeClr val="tx1"/>
                </a:solidFill>
              </a:rPr>
              <a:t>.</a:t>
            </a:r>
            <a:r>
              <a:rPr lang="ar-MA" dirty="0">
                <a:solidFill>
                  <a:schemeClr val="tx1"/>
                </a:solidFill>
              </a:rPr>
              <a:t> </a:t>
            </a:r>
            <a:endParaRPr lang="fr-FR" dirty="0">
              <a:solidFill>
                <a:schemeClr val="tx1"/>
              </a:solidFill>
            </a:endParaRPr>
          </a:p>
          <a:p>
            <a:pPr marL="0" indent="0" algn="r" rtl="1">
              <a:buNone/>
            </a:pPr>
            <a:endParaRPr lang="ar-MA" dirty="0">
              <a:solidFill>
                <a:schemeClr val="tx1"/>
              </a:solidFill>
            </a:endParaRPr>
          </a:p>
          <a:p>
            <a:pPr marL="0" indent="0" algn="r" rtl="1">
              <a:buNone/>
            </a:pPr>
            <a:r>
              <a:rPr lang="ar-MA" dirty="0">
                <a:solidFill>
                  <a:schemeClr val="tx1"/>
                </a:solidFill>
              </a:rPr>
              <a:t>      ممارسة الوالدية في ثلاث أبعاد</a:t>
            </a:r>
            <a:r>
              <a:rPr lang="fr-FR" dirty="0">
                <a:solidFill>
                  <a:schemeClr val="tx1"/>
                </a:solidFill>
              </a:rPr>
              <a:t>: </a:t>
            </a:r>
          </a:p>
          <a:p>
            <a:pPr marL="0" indent="0" algn="r" rtl="1">
              <a:buNone/>
            </a:pPr>
            <a:endParaRPr lang="ar-MA" dirty="0">
              <a:solidFill>
                <a:schemeClr val="tx1"/>
              </a:solidFill>
            </a:endParaRPr>
          </a:p>
          <a:p>
            <a:pPr algn="r" rtl="1"/>
            <a:r>
              <a:rPr lang="ar-MA" dirty="0">
                <a:solidFill>
                  <a:schemeClr val="tx1"/>
                </a:solidFill>
              </a:rPr>
              <a:t>القانونية (حقوق و واجبات الابويين اتجاه أطفالهم و الجوانب الرمزية للوظيفة الابوية</a:t>
            </a:r>
            <a:r>
              <a:rPr lang="fr-FR" dirty="0">
                <a:solidFill>
                  <a:schemeClr val="tx1"/>
                </a:solidFill>
              </a:rPr>
              <a:t>:</a:t>
            </a:r>
            <a:r>
              <a:rPr lang="ar-MA" dirty="0">
                <a:solidFill>
                  <a:schemeClr val="tx1"/>
                </a:solidFill>
              </a:rPr>
              <a:t>المعايير و </a:t>
            </a:r>
            <a:r>
              <a:rPr lang="ar-SA" altLang="fr-FR" dirty="0">
                <a:solidFill>
                  <a:schemeClr val="tx1"/>
                </a:solidFill>
              </a:rPr>
              <a:t>القواعد</a:t>
            </a:r>
            <a:r>
              <a:rPr lang="ar-MA" dirty="0">
                <a:solidFill>
                  <a:schemeClr val="tx1"/>
                </a:solidFill>
              </a:rPr>
              <a:t> الاجتماعية) </a:t>
            </a:r>
          </a:p>
          <a:p>
            <a:pPr algn="r" rtl="1"/>
            <a:r>
              <a:rPr lang="ar-MA" dirty="0">
                <a:solidFill>
                  <a:schemeClr val="tx1"/>
                </a:solidFill>
              </a:rPr>
              <a:t>الذاتية و النفسية للأبوة ( التجربة , العواطف, التصورات و التحولات النفسية, التي يمر بها الوالدين عند قدوم الطفل و أثناء نموه)</a:t>
            </a:r>
          </a:p>
          <a:p>
            <a:pPr algn="r" rtl="1"/>
            <a:r>
              <a:rPr lang="ar-MA" dirty="0">
                <a:solidFill>
                  <a:schemeClr val="tx1"/>
                </a:solidFill>
              </a:rPr>
              <a:t>ا</a:t>
            </a:r>
            <a:r>
              <a:rPr lang="ar-SA" altLang="fr-FR" dirty="0">
                <a:solidFill>
                  <a:schemeClr val="tx1"/>
                </a:solidFill>
              </a:rPr>
              <a:t>لممارسة</a:t>
            </a:r>
            <a:r>
              <a:rPr lang="fr-FR" altLang="fr-FR" dirty="0">
                <a:solidFill>
                  <a:schemeClr val="tx1"/>
                </a:solidFill>
              </a:rPr>
              <a:t> : </a:t>
            </a:r>
            <a:r>
              <a:rPr lang="ar-MA" dirty="0">
                <a:solidFill>
                  <a:schemeClr val="tx1"/>
                </a:solidFill>
              </a:rPr>
              <a:t>ا</a:t>
            </a:r>
            <a:r>
              <a:rPr lang="ar-SA" altLang="fr-FR" dirty="0">
                <a:solidFill>
                  <a:schemeClr val="tx1"/>
                </a:solidFill>
              </a:rPr>
              <a:t>لمهام</a:t>
            </a:r>
            <a:r>
              <a:rPr lang="ar-MA" dirty="0">
                <a:solidFill>
                  <a:schemeClr val="tx1"/>
                </a:solidFill>
              </a:rPr>
              <a:t> المتعلقة بالحياة اليومية التي يمكن ملاحظتها بشكل موضوعي و التي  تقع على عاتق كل  والد", الرعاية , التفاعلات , الممارسات</a:t>
            </a:r>
            <a:r>
              <a:rPr lang="ar-SA" altLang="fr-FR" dirty="0">
                <a:solidFill>
                  <a:schemeClr val="tx1"/>
                </a:solidFill>
              </a:rPr>
              <a:t> التربوية</a:t>
            </a:r>
            <a:r>
              <a:rPr lang="ar-MA" dirty="0">
                <a:solidFill>
                  <a:schemeClr val="tx1"/>
                </a:solidFill>
              </a:rPr>
              <a:t> ..الخ    </a:t>
            </a:r>
            <a:endParaRPr lang="en-US" dirty="0">
              <a:solidFill>
                <a:schemeClr val="tx1"/>
              </a:solidFill>
            </a:endParaRPr>
          </a:p>
        </p:txBody>
      </p:sp>
    </p:spTree>
    <p:extLst>
      <p:ext uri="{BB962C8B-B14F-4D97-AF65-F5344CB8AC3E}">
        <p14:creationId xmlns:p14="http://schemas.microsoft.com/office/powerpoint/2010/main" val="1817859020"/>
      </p:ext>
    </p:extLst>
  </p:cSld>
  <p:clrMapOvr>
    <a:masterClrMapping/>
  </p:clrMapOvr>
  <p:transition spd="med">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8765" y="1117048"/>
            <a:ext cx="8423562" cy="4331804"/>
          </a:xfrm>
        </p:spPr>
        <p:txBody>
          <a:bodyPr>
            <a:normAutofit/>
          </a:bodyPr>
          <a:lstStyle/>
          <a:p>
            <a:pPr marL="0" indent="0" algn="r" rtl="1">
              <a:buNone/>
            </a:pPr>
            <a:r>
              <a:rPr lang="fr-FR" sz="1100" dirty="0">
                <a:solidFill>
                  <a:schemeClr val="tx1"/>
                </a:solidFill>
              </a:rPr>
              <a:t>.</a:t>
            </a:r>
            <a:r>
              <a:rPr lang="ar-MA" sz="1100" dirty="0">
                <a:solidFill>
                  <a:schemeClr val="tx1"/>
                </a:solidFill>
              </a:rPr>
              <a:t> </a:t>
            </a:r>
            <a:endParaRPr lang="en-US" sz="1100" dirty="0">
              <a:solidFill>
                <a:schemeClr val="tx1"/>
              </a:solidFill>
            </a:endParaRPr>
          </a:p>
        </p:txBody>
      </p:sp>
      <p:sp>
        <p:nvSpPr>
          <p:cNvPr id="6" name="Titre 1">
            <a:extLst>
              <a:ext uri="{FF2B5EF4-FFF2-40B4-BE49-F238E27FC236}">
                <a16:creationId xmlns:a16="http://schemas.microsoft.com/office/drawing/2014/main" id="{9A9C402D-B21D-5FB4-108E-92E3FFE45DDD}"/>
              </a:ext>
            </a:extLst>
          </p:cNvPr>
          <p:cNvSpPr>
            <a:spLocks noGrp="1"/>
          </p:cNvSpPr>
          <p:nvPr>
            <p:ph type="title"/>
          </p:nvPr>
        </p:nvSpPr>
        <p:spPr>
          <a:xfrm>
            <a:off x="1440873" y="624110"/>
            <a:ext cx="7315200" cy="718915"/>
          </a:xfrm>
        </p:spPr>
        <p:txBody>
          <a:bodyPr>
            <a:normAutofit/>
          </a:bodyPr>
          <a:lstStyle/>
          <a:p>
            <a:pPr algn="ctr"/>
            <a:r>
              <a:rPr lang="ar-MA" sz="2400" dirty="0">
                <a:cs typeface="+mn-cs"/>
              </a:rPr>
              <a:t>أدوات و اليات التتبع و المواكبة و الدعم للأسرة و الطفل </a:t>
            </a:r>
            <a:endParaRPr lang="en-US" sz="2400" dirty="0">
              <a:cs typeface="+mn-cs"/>
            </a:endParaRPr>
          </a:p>
        </p:txBody>
      </p:sp>
      <p:sp>
        <p:nvSpPr>
          <p:cNvPr id="12" name="ZoneTexte 11">
            <a:extLst>
              <a:ext uri="{FF2B5EF4-FFF2-40B4-BE49-F238E27FC236}">
                <a16:creationId xmlns:a16="http://schemas.microsoft.com/office/drawing/2014/main" id="{A4CE6B5C-6732-0F7B-D5D1-6653E8B030D7}"/>
              </a:ext>
            </a:extLst>
          </p:cNvPr>
          <p:cNvSpPr txBox="1"/>
          <p:nvPr/>
        </p:nvSpPr>
        <p:spPr>
          <a:xfrm>
            <a:off x="304800" y="1236969"/>
            <a:ext cx="8534400" cy="5324535"/>
          </a:xfrm>
          <a:prstGeom prst="rect">
            <a:avLst/>
          </a:prstGeom>
          <a:noFill/>
        </p:spPr>
        <p:txBody>
          <a:bodyPr wrap="square" rtlCol="0">
            <a:spAutoFit/>
          </a:bodyPr>
          <a:lstStyle/>
          <a:p>
            <a:pPr marL="0" indent="0" algn="r" rtl="1">
              <a:buNone/>
            </a:pPr>
            <a:r>
              <a:rPr lang="ar-MA" sz="2000" dirty="0">
                <a:solidFill>
                  <a:schemeClr val="tx1"/>
                </a:solidFill>
              </a:rPr>
              <a:t>الإحاطة بالصعوبات التربوية التي </a:t>
            </a:r>
            <a:r>
              <a:rPr lang="ar-MA" sz="2000" dirty="0" err="1">
                <a:solidFill>
                  <a:schemeClr val="tx1"/>
                </a:solidFill>
              </a:rPr>
              <a:t>يواجهها</a:t>
            </a:r>
            <a:r>
              <a:rPr lang="ar-MA" sz="2000" dirty="0">
                <a:solidFill>
                  <a:schemeClr val="tx1"/>
                </a:solidFill>
              </a:rPr>
              <a:t> الوالدين يمكن ان تظهر الصعوبات في ممارسة الدور الأبوي حيث يكبر الطفل مع عدة تساؤلات و مشكلات تصاحبه في كل مراحل  عمره </a:t>
            </a:r>
          </a:p>
          <a:p>
            <a:pPr algn="r" rtl="1"/>
            <a:r>
              <a:rPr lang="ar-MA" sz="2000" u="sng" dirty="0">
                <a:solidFill>
                  <a:schemeClr val="tx1"/>
                </a:solidFill>
              </a:rPr>
              <a:t>تهدف إجراءات دعم الوالدية</a:t>
            </a:r>
            <a:r>
              <a:rPr lang="fr-FR" sz="2000" u="sng" dirty="0">
                <a:solidFill>
                  <a:schemeClr val="tx1"/>
                </a:solidFill>
              </a:rPr>
              <a:t> </a:t>
            </a:r>
            <a:r>
              <a:rPr lang="ar-MA" sz="2000" u="sng" dirty="0">
                <a:solidFill>
                  <a:schemeClr val="tx1"/>
                </a:solidFill>
              </a:rPr>
              <a:t>إلى</a:t>
            </a:r>
            <a:r>
              <a:rPr lang="fr-FR" sz="2000" u="sng" dirty="0">
                <a:solidFill>
                  <a:schemeClr val="tx1"/>
                </a:solidFill>
              </a:rPr>
              <a:t>:</a:t>
            </a:r>
            <a:endParaRPr lang="ar-MA" sz="2000" dirty="0">
              <a:solidFill>
                <a:schemeClr val="tx1"/>
              </a:solidFill>
            </a:endParaRPr>
          </a:p>
          <a:p>
            <a:pPr marL="342900" indent="-342900" algn="r" rtl="1">
              <a:buClr>
                <a:schemeClr val="accent1"/>
              </a:buClr>
              <a:buFont typeface="Wingdings" panose="05000000000000000000" pitchFamily="2" charset="2"/>
              <a:buChar char="Ø"/>
            </a:pPr>
            <a:r>
              <a:rPr lang="ar-MA" sz="2000" dirty="0">
                <a:solidFill>
                  <a:schemeClr val="tx1"/>
                </a:solidFill>
              </a:rPr>
              <a:t>تمكين الابوين </a:t>
            </a:r>
          </a:p>
          <a:p>
            <a:pPr marL="342900" indent="-342900" algn="r" rtl="1">
              <a:buClr>
                <a:schemeClr val="accent1"/>
              </a:buClr>
              <a:buFont typeface="Wingdings" panose="05000000000000000000" pitchFamily="2" charset="2"/>
              <a:buChar char="Ø"/>
            </a:pPr>
            <a:r>
              <a:rPr lang="ar-MA" sz="2000" dirty="0">
                <a:solidFill>
                  <a:schemeClr val="tx1"/>
                </a:solidFill>
              </a:rPr>
              <a:t>تعزيز تقتهم و مساعدتهم على القيام بدورهم الابوي أو تطويره </a:t>
            </a:r>
          </a:p>
          <a:p>
            <a:pPr marL="342900" indent="-342900" algn="r" rtl="1">
              <a:buClr>
                <a:schemeClr val="accent1"/>
              </a:buClr>
              <a:buFont typeface="Wingdings" panose="05000000000000000000" pitchFamily="2" charset="2"/>
              <a:buChar char="Ø"/>
            </a:pPr>
            <a:r>
              <a:rPr lang="ar-MA" sz="2000" dirty="0">
                <a:solidFill>
                  <a:schemeClr val="tx1"/>
                </a:solidFill>
              </a:rPr>
              <a:t>السماح للآباء بمشاركة تجاربهم و خبراتهم لمساعدة بعضهم البعض </a:t>
            </a:r>
          </a:p>
          <a:p>
            <a:pPr marL="342900" indent="-342900" algn="r" rtl="1">
              <a:buClr>
                <a:schemeClr val="accent1"/>
              </a:buClr>
              <a:buFont typeface="Wingdings" panose="05000000000000000000" pitchFamily="2" charset="2"/>
              <a:buChar char="Ø"/>
            </a:pPr>
            <a:r>
              <a:rPr lang="ar-MA" sz="2000" dirty="0">
                <a:solidFill>
                  <a:schemeClr val="tx1"/>
                </a:solidFill>
              </a:rPr>
              <a:t>منع تدهور الأوضاع الأسرية</a:t>
            </a:r>
          </a:p>
          <a:p>
            <a:pPr marL="342900" indent="-342900" algn="r" rtl="1">
              <a:buClr>
                <a:schemeClr val="accent1"/>
              </a:buClr>
              <a:buFont typeface="Wingdings" panose="05000000000000000000" pitchFamily="2" charset="2"/>
              <a:buChar char="Ø"/>
            </a:pPr>
            <a:r>
              <a:rPr lang="ar-MA" sz="2000" dirty="0">
                <a:solidFill>
                  <a:schemeClr val="tx1"/>
                </a:solidFill>
              </a:rPr>
              <a:t>تقديم الدعم للأسر الضعيفة </a:t>
            </a:r>
          </a:p>
          <a:p>
            <a:pPr marL="342900" indent="-342900" algn="r" rtl="1">
              <a:buClr>
                <a:schemeClr val="accent1"/>
              </a:buClr>
              <a:buFont typeface="Wingdings" panose="05000000000000000000" pitchFamily="2" charset="2"/>
              <a:buChar char="Ø"/>
            </a:pPr>
            <a:r>
              <a:rPr lang="ar-MA" sz="2000" dirty="0">
                <a:solidFill>
                  <a:schemeClr val="tx1"/>
                </a:solidFill>
              </a:rPr>
              <a:t>المساعدة في حل الأزمات </a:t>
            </a:r>
          </a:p>
          <a:p>
            <a:pPr marL="342900" indent="-342900" algn="r" rtl="1">
              <a:buClr>
                <a:schemeClr val="accent1"/>
              </a:buClr>
              <a:buFont typeface="Wingdings" panose="05000000000000000000" pitchFamily="2" charset="2"/>
              <a:buChar char="Ø"/>
            </a:pPr>
            <a:r>
              <a:rPr lang="ar-MA" sz="2000" dirty="0"/>
              <a:t>دعم الأسر وتوفير الرعاية الجزئية أو الكاملة للأطفال وفق وسائل تتناسب مع احتياجاتهم.</a:t>
            </a:r>
            <a:endParaRPr lang="fr-FR" sz="2000" dirty="0"/>
          </a:p>
          <a:p>
            <a:pPr marL="342900" indent="-342900" algn="r" rtl="1">
              <a:buClr>
                <a:schemeClr val="accent1"/>
              </a:buClr>
              <a:buFont typeface="Wingdings" panose="05000000000000000000" pitchFamily="2" charset="2"/>
              <a:buChar char="Ø"/>
            </a:pPr>
            <a:r>
              <a:rPr lang="ar-MA" sz="2000" dirty="0"/>
              <a:t>ورشات تحسيسية </a:t>
            </a:r>
            <a:endParaRPr lang="fr-FR" sz="2000" dirty="0"/>
          </a:p>
          <a:p>
            <a:pPr marL="342900" indent="-342900" algn="r" rtl="1">
              <a:buClr>
                <a:schemeClr val="accent1"/>
              </a:buClr>
              <a:buFont typeface="Wingdings" panose="05000000000000000000" pitchFamily="2" charset="2"/>
              <a:buChar char="Ø"/>
            </a:pPr>
            <a:r>
              <a:rPr lang="ar-MA" sz="2000" dirty="0"/>
              <a:t>التربية الجنسية</a:t>
            </a:r>
            <a:endParaRPr lang="fr-FR" sz="2000" dirty="0"/>
          </a:p>
          <a:p>
            <a:pPr marL="342900" indent="-342900" algn="r" rtl="1">
              <a:buClr>
                <a:schemeClr val="accent1"/>
              </a:buClr>
              <a:buFont typeface="Wingdings" panose="05000000000000000000" pitchFamily="2" charset="2"/>
              <a:buChar char="Ø"/>
            </a:pPr>
            <a:r>
              <a:rPr lang="ar-MA" sz="2000" dirty="0"/>
              <a:t>الوساطة الأسرية</a:t>
            </a:r>
            <a:endParaRPr lang="fr-FR" sz="2000" dirty="0"/>
          </a:p>
          <a:p>
            <a:pPr marL="342900" indent="-342900" algn="r" rtl="1">
              <a:buClr>
                <a:schemeClr val="accent1"/>
              </a:buClr>
              <a:buFont typeface="Wingdings" panose="05000000000000000000" pitchFamily="2" charset="2"/>
              <a:buChar char="Ø"/>
            </a:pPr>
            <a:r>
              <a:rPr lang="ar-MA" sz="2000" dirty="0"/>
              <a:t>الدعم النفسي والاجتماعي </a:t>
            </a:r>
            <a:endParaRPr lang="fr-FR" sz="2000" dirty="0"/>
          </a:p>
          <a:p>
            <a:pPr marL="342900" indent="-342900" algn="r" rtl="1">
              <a:buClr>
                <a:schemeClr val="accent1"/>
              </a:buClr>
              <a:buFont typeface="Wingdings" panose="05000000000000000000" pitchFamily="2" charset="2"/>
              <a:buChar char="Ø"/>
            </a:pPr>
            <a:endParaRPr lang="fr-FR" sz="2000" dirty="0"/>
          </a:p>
        </p:txBody>
      </p:sp>
    </p:spTree>
    <p:extLst>
      <p:ext uri="{BB962C8B-B14F-4D97-AF65-F5344CB8AC3E}">
        <p14:creationId xmlns:p14="http://schemas.microsoft.com/office/powerpoint/2010/main" val="1761849319"/>
      </p:ext>
    </p:extLst>
  </p:cSld>
  <p:clrMapOvr>
    <a:masterClrMapping/>
  </p:clrMapOvr>
  <p:transition spd="med">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37BF55-FB60-879B-494F-9B43BF304457}"/>
              </a:ext>
            </a:extLst>
          </p:cNvPr>
          <p:cNvSpPr>
            <a:spLocks noGrp="1"/>
          </p:cNvSpPr>
          <p:nvPr>
            <p:ph type="title"/>
          </p:nvPr>
        </p:nvSpPr>
        <p:spPr>
          <a:xfrm>
            <a:off x="1399309" y="124692"/>
            <a:ext cx="7079673" cy="665018"/>
          </a:xfrm>
        </p:spPr>
        <p:txBody>
          <a:bodyPr>
            <a:normAutofit/>
          </a:bodyPr>
          <a:lstStyle/>
          <a:p>
            <a:pPr algn="ctr"/>
            <a:r>
              <a:rPr lang="ar-MA" sz="3200" dirty="0">
                <a:cs typeface="+mn-cs"/>
              </a:rPr>
              <a:t>دعم ا</a:t>
            </a:r>
            <a:r>
              <a:rPr lang="ar-MA" sz="3200" dirty="0"/>
              <a:t>لوالد</a:t>
            </a:r>
            <a:r>
              <a:rPr lang="ar-MA" sz="3200" dirty="0">
                <a:cs typeface="+mn-cs"/>
              </a:rPr>
              <a:t>ي</a:t>
            </a:r>
            <a:r>
              <a:rPr lang="ar-MA" sz="3200" dirty="0"/>
              <a:t>ة</a:t>
            </a:r>
            <a:r>
              <a:rPr lang="ar-MA" sz="3200" dirty="0">
                <a:cs typeface="+mn-cs"/>
              </a:rPr>
              <a:t> الإيجابية </a:t>
            </a:r>
            <a:endParaRPr lang="fr-FR" sz="3200" dirty="0"/>
          </a:p>
        </p:txBody>
      </p:sp>
      <p:graphicFrame>
        <p:nvGraphicFramePr>
          <p:cNvPr id="4" name="Espace réservé du contenu 3">
            <a:extLst>
              <a:ext uri="{FF2B5EF4-FFF2-40B4-BE49-F238E27FC236}">
                <a16:creationId xmlns:a16="http://schemas.microsoft.com/office/drawing/2014/main" id="{8518535E-F399-791F-9DEB-F777EA1C0918}"/>
              </a:ext>
            </a:extLst>
          </p:cNvPr>
          <p:cNvGraphicFramePr>
            <a:graphicFrameLocks noGrp="1"/>
          </p:cNvGraphicFramePr>
          <p:nvPr>
            <p:ph idx="1"/>
            <p:extLst>
              <p:ext uri="{D42A27DB-BD31-4B8C-83A1-F6EECF244321}">
                <p14:modId xmlns:p14="http://schemas.microsoft.com/office/powerpoint/2010/main" val="539245743"/>
              </p:ext>
            </p:extLst>
          </p:nvPr>
        </p:nvGraphicFramePr>
        <p:xfrm>
          <a:off x="1108364" y="858983"/>
          <a:ext cx="7924799" cy="5943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5975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8201" y="692728"/>
            <a:ext cx="6589199" cy="665018"/>
          </a:xfrm>
        </p:spPr>
        <p:txBody>
          <a:bodyPr>
            <a:noAutofit/>
          </a:bodyPr>
          <a:lstStyle/>
          <a:p>
            <a:pPr algn="ctr" rtl="1"/>
            <a:r>
              <a:rPr lang="ar-MA" sz="2400" dirty="0"/>
              <a:t> المحيط </a:t>
            </a:r>
            <a:r>
              <a:rPr lang="ar-MA" sz="2400" dirty="0">
                <a:cs typeface="+mn-cs"/>
              </a:rPr>
              <a:t>الحمائي</a:t>
            </a:r>
            <a:r>
              <a:rPr lang="ar-MA" sz="2400" dirty="0"/>
              <a:t> </a:t>
            </a:r>
            <a:br>
              <a:rPr lang="fr-FR" sz="2400" dirty="0"/>
            </a:br>
            <a:endParaRPr lang="fr-FR" sz="2400" dirty="0"/>
          </a:p>
        </p:txBody>
      </p:sp>
      <p:sp>
        <p:nvSpPr>
          <p:cNvPr id="3" name="Espace réservé du contenu 2"/>
          <p:cNvSpPr>
            <a:spLocks noGrp="1"/>
          </p:cNvSpPr>
          <p:nvPr>
            <p:ph idx="1"/>
          </p:nvPr>
        </p:nvSpPr>
        <p:spPr>
          <a:xfrm>
            <a:off x="975880" y="1552575"/>
            <a:ext cx="7036745" cy="4612697"/>
          </a:xfrm>
        </p:spPr>
        <p:txBody>
          <a:bodyPr>
            <a:normAutofit/>
          </a:bodyPr>
          <a:lstStyle/>
          <a:p>
            <a:pPr marL="266700" indent="-266700" algn="r" rtl="1"/>
            <a:r>
              <a:rPr lang="ar-MA" dirty="0">
                <a:solidFill>
                  <a:schemeClr val="tx1"/>
                </a:solidFill>
              </a:rPr>
              <a:t>هو نهج شمولي لمقاربة متعددة التخصصات و القطاعات.</a:t>
            </a:r>
            <a:endParaRPr lang="fr-FR" dirty="0">
              <a:solidFill>
                <a:schemeClr val="tx1"/>
              </a:solidFill>
            </a:endParaRPr>
          </a:p>
          <a:p>
            <a:pPr marL="266700" indent="-266700" algn="r" rtl="1"/>
            <a:endParaRPr lang="fr-FR" dirty="0">
              <a:solidFill>
                <a:schemeClr val="tx1"/>
              </a:solidFill>
            </a:endParaRPr>
          </a:p>
          <a:p>
            <a:pPr marL="82296" indent="0" algn="r" rtl="1">
              <a:buNone/>
            </a:pPr>
            <a:r>
              <a:rPr lang="ar-MA" dirty="0">
                <a:solidFill>
                  <a:schemeClr val="tx1"/>
                </a:solidFill>
              </a:rPr>
              <a:t>فالمحيط  الحمائي للطفولة يقتضي مقاربة شمولية متعددة التخصصات و القطاعات، فحسب </a:t>
            </a:r>
            <a:r>
              <a:rPr lang="fr-MA" dirty="0">
                <a:solidFill>
                  <a:schemeClr val="tx1"/>
                </a:solidFill>
              </a:rPr>
              <a:t>UNICEF</a:t>
            </a:r>
            <a:r>
              <a:rPr lang="ar-MA" dirty="0">
                <a:solidFill>
                  <a:schemeClr val="tx1"/>
                </a:solidFill>
              </a:rPr>
              <a:t> المحيط الحمائي للطفل هو إطار يتحمل فيه الجميع المسؤولية ، بدءا بالأطفال أنفسهم مرورا بالعاملين في المجال وصولا إلى السلطات العمومية و القطاع  الخاص في حماية الأطفال من كل أشكال الإساءة و الاستغلال.</a:t>
            </a:r>
            <a:endParaRPr lang="fr-FR" dirty="0">
              <a:solidFill>
                <a:schemeClr val="tx1"/>
              </a:solidFill>
            </a:endParaRPr>
          </a:p>
          <a:p>
            <a:pPr marL="82296" indent="0" algn="r" rtl="1">
              <a:buNone/>
            </a:pPr>
            <a:endParaRPr lang="fr-FR" dirty="0">
              <a:solidFill>
                <a:schemeClr val="tx1"/>
              </a:solidFill>
            </a:endParaRPr>
          </a:p>
          <a:p>
            <a:pPr marL="85725" indent="-85725" algn="r" rtl="1"/>
            <a:r>
              <a:rPr lang="ar-MA" dirty="0">
                <a:solidFill>
                  <a:schemeClr val="tx1"/>
                </a:solidFill>
              </a:rPr>
              <a:t>المحيط الحمائي يتضمن حسب  </a:t>
            </a:r>
            <a:r>
              <a:rPr lang="fr-FR" dirty="0">
                <a:solidFill>
                  <a:schemeClr val="tx1"/>
                </a:solidFill>
              </a:rPr>
              <a:t>UNCEF</a:t>
            </a:r>
            <a:r>
              <a:rPr lang="ar-MA" dirty="0">
                <a:solidFill>
                  <a:schemeClr val="tx1"/>
                </a:solidFill>
              </a:rPr>
              <a:t> دائما 8 عناصر أساسية متكاملة ومترابطة حين يغيب أحدها يصبح الأطفال أكثر هشاشة و أكثر عرضة للإساءة و العنف و التمييز و الانتهاك لحقوقهم.</a:t>
            </a:r>
            <a:endParaRPr lang="fr-FR" dirty="0">
              <a:solidFill>
                <a:schemeClr val="tx1"/>
              </a:solidFill>
            </a:endParaRPr>
          </a:p>
          <a:p>
            <a:pPr algn="r" rtl="1"/>
            <a:endParaRPr lang="fr-FR" sz="2000" dirty="0">
              <a:solidFill>
                <a:schemeClr val="tx1"/>
              </a:solidFill>
            </a:endParaRPr>
          </a:p>
        </p:txBody>
      </p:sp>
    </p:spTree>
    <p:extLst>
      <p:ext uri="{BB962C8B-B14F-4D97-AF65-F5344CB8AC3E}">
        <p14:creationId xmlns:p14="http://schemas.microsoft.com/office/powerpoint/2010/main" val="42382339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891" y="900545"/>
            <a:ext cx="7952510" cy="5389419"/>
          </a:xfrm>
        </p:spPr>
        <p:txBody>
          <a:bodyPr>
            <a:normAutofit lnSpcReduction="10000"/>
          </a:bodyPr>
          <a:lstStyle/>
          <a:p>
            <a:pPr marL="82296" indent="0" algn="r" rtl="1">
              <a:buNone/>
            </a:pPr>
            <a:r>
              <a:rPr lang="ar-MA" dirty="0">
                <a:solidFill>
                  <a:schemeClr val="tx1"/>
                </a:solidFill>
              </a:rPr>
              <a:t>وهذه العناصر 8 هي:</a:t>
            </a:r>
            <a:endParaRPr lang="fr-FR" dirty="0">
              <a:solidFill>
                <a:schemeClr val="tx1"/>
              </a:solidFill>
            </a:endParaRPr>
          </a:p>
          <a:p>
            <a:pPr marL="0" indent="0" algn="r" rtl="1">
              <a:buNone/>
            </a:pPr>
            <a:r>
              <a:rPr lang="ar-MA" sz="2400" u="sng" dirty="0">
                <a:solidFill>
                  <a:schemeClr val="tx1"/>
                </a:solidFill>
              </a:rPr>
              <a:t>1 المواقف، العادات، التقاليد، السلوكات و الممارسات:</a:t>
            </a:r>
            <a:endParaRPr lang="fr-FR" sz="2400" u="sng" dirty="0">
              <a:solidFill>
                <a:schemeClr val="tx1"/>
              </a:solidFill>
            </a:endParaRPr>
          </a:p>
          <a:p>
            <a:pPr marL="0" indent="0" algn="r" rtl="1">
              <a:buNone/>
            </a:pPr>
            <a:endParaRPr lang="fr-FR" sz="2400" u="sng" dirty="0">
              <a:solidFill>
                <a:schemeClr val="tx1"/>
              </a:solidFill>
            </a:endParaRPr>
          </a:p>
          <a:p>
            <a:pPr algn="r" rtl="1"/>
            <a:r>
              <a:rPr lang="ar-MA" dirty="0">
                <a:solidFill>
                  <a:schemeClr val="tx1"/>
                </a:solidFill>
              </a:rPr>
              <a:t>الأطفال ليسوا في أمن في المجتمعات التي تسمح معاييرها و تقاليدها بالإساءة للأطفال وتعتبرها أمرا عاديا بل في بعض الأحيان ضروريا. مثل المعايير التي تسمح بالعلاقات الجنسية بين الراشد و القاصر أو العنف ضد الأطفال. </a:t>
            </a:r>
            <a:endParaRPr lang="fr-FR" dirty="0">
              <a:solidFill>
                <a:schemeClr val="tx1"/>
              </a:solidFill>
            </a:endParaRPr>
          </a:p>
          <a:p>
            <a:pPr algn="r" rtl="1"/>
            <a:r>
              <a:rPr lang="ar-MA" dirty="0">
                <a:solidFill>
                  <a:schemeClr val="tx1"/>
                </a:solidFill>
              </a:rPr>
              <a:t>الأطفال المصابون بالإيدز </a:t>
            </a:r>
            <a:r>
              <a:rPr lang="fr-MA" dirty="0">
                <a:solidFill>
                  <a:schemeClr val="tx1"/>
                </a:solidFill>
              </a:rPr>
              <a:t>VIH</a:t>
            </a:r>
            <a:r>
              <a:rPr lang="ar-MA" dirty="0">
                <a:solidFill>
                  <a:schemeClr val="tx1"/>
                </a:solidFill>
              </a:rPr>
              <a:t> هم أكثر هشاشة و عرضة للإساءة و الاستغلال في المجتمعات التي تمارس التمييز اتجاههم بسبب وضعهم هذا.</a:t>
            </a:r>
            <a:endParaRPr lang="fr-FR" dirty="0">
              <a:solidFill>
                <a:schemeClr val="tx1"/>
              </a:solidFill>
            </a:endParaRPr>
          </a:p>
          <a:p>
            <a:pPr algn="r" rtl="1"/>
            <a:r>
              <a:rPr lang="ar-MA" dirty="0">
                <a:solidFill>
                  <a:schemeClr val="tx1"/>
                </a:solidFill>
              </a:rPr>
              <a:t>للأطفال فرص </a:t>
            </a:r>
            <a:r>
              <a:rPr lang="ar-MA" dirty="0" err="1">
                <a:solidFill>
                  <a:schemeClr val="tx1"/>
                </a:solidFill>
              </a:rPr>
              <a:t>وحضوض</a:t>
            </a:r>
            <a:r>
              <a:rPr lang="ar-MA" dirty="0">
                <a:solidFill>
                  <a:schemeClr val="tx1"/>
                </a:solidFill>
              </a:rPr>
              <a:t> كبرى للحماية في المجتمعات التي تعتبر الإساءة للأطفال بمثابة الطابو حيث تحترم تقاليدها و عاداتها حقوق الطفل.</a:t>
            </a:r>
            <a:endParaRPr lang="fr-FR" dirty="0">
              <a:solidFill>
                <a:schemeClr val="tx1"/>
              </a:solidFill>
            </a:endParaRPr>
          </a:p>
          <a:p>
            <a:pPr marL="0" indent="0" algn="r" rtl="1">
              <a:buNone/>
            </a:pPr>
            <a:endParaRPr lang="fr-FR" dirty="0">
              <a:solidFill>
                <a:schemeClr val="tx1"/>
              </a:solidFill>
            </a:endParaRPr>
          </a:p>
          <a:p>
            <a:pPr marL="0" indent="0" algn="r" rtl="1">
              <a:buNone/>
            </a:pPr>
            <a:r>
              <a:rPr lang="ar-MA" sz="2400" u="sng" dirty="0">
                <a:solidFill>
                  <a:schemeClr val="tx1"/>
                </a:solidFill>
              </a:rPr>
              <a:t>2 التزام السلطات العمومية  بضمان حقوق الطفل:</a:t>
            </a:r>
            <a:endParaRPr lang="fr-FR" sz="2400" u="sng" dirty="0">
              <a:solidFill>
                <a:schemeClr val="tx1"/>
              </a:solidFill>
            </a:endParaRPr>
          </a:p>
          <a:p>
            <a:pPr marL="0" indent="0" algn="r" rtl="1">
              <a:buNone/>
            </a:pPr>
            <a:endParaRPr lang="fr-FR" sz="2400" u="sng" dirty="0">
              <a:solidFill>
                <a:schemeClr val="tx1"/>
              </a:solidFill>
            </a:endParaRPr>
          </a:p>
          <a:p>
            <a:pPr algn="r" rtl="1"/>
            <a:r>
              <a:rPr lang="ar-MA" dirty="0">
                <a:solidFill>
                  <a:schemeClr val="tx1"/>
                </a:solidFill>
              </a:rPr>
              <a:t>على السلطات العمومية ابداء التزامها لخلق و تطبيق وتنفيد أطرا قانونية ملائمة للمعايير القانونية و السياسات و البرامج الدولية.</a:t>
            </a:r>
            <a:endParaRPr lang="fr-FR" dirty="0">
              <a:solidFill>
                <a:schemeClr val="tx1"/>
              </a:solidFill>
            </a:endParaRPr>
          </a:p>
        </p:txBody>
      </p:sp>
    </p:spTree>
    <p:extLst>
      <p:ext uri="{BB962C8B-B14F-4D97-AF65-F5344CB8AC3E}">
        <p14:creationId xmlns:p14="http://schemas.microsoft.com/office/powerpoint/2010/main" val="1583613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95770" y="1540254"/>
            <a:ext cx="7886700" cy="3777491"/>
          </a:xfrm>
        </p:spPr>
        <p:txBody>
          <a:bodyPr>
            <a:normAutofit fontScale="92500" lnSpcReduction="20000"/>
          </a:bodyPr>
          <a:lstStyle/>
          <a:p>
            <a:pPr marL="0" indent="0" algn="r" rtl="1">
              <a:lnSpc>
                <a:spcPct val="80000"/>
              </a:lnSpc>
              <a:buNone/>
            </a:pPr>
            <a:r>
              <a:rPr lang="ar-MA" sz="2600" u="sng" dirty="0">
                <a:solidFill>
                  <a:schemeClr val="tx1"/>
                </a:solidFill>
              </a:rPr>
              <a:t>3 فتح النقاش حول موضوع  و أسئلة حماية الطفولة</a:t>
            </a:r>
            <a:r>
              <a:rPr lang="ar-MA" sz="2600" dirty="0">
                <a:solidFill>
                  <a:schemeClr val="tx1"/>
                </a:solidFill>
              </a:rPr>
              <a:t>: </a:t>
            </a:r>
            <a:endParaRPr lang="fr-FR" sz="2600" dirty="0">
              <a:solidFill>
                <a:schemeClr val="tx1"/>
              </a:solidFill>
            </a:endParaRPr>
          </a:p>
          <a:p>
            <a:pPr marL="0" indent="0" algn="r" rtl="1">
              <a:lnSpc>
                <a:spcPct val="80000"/>
              </a:lnSpc>
              <a:buNone/>
            </a:pPr>
            <a:endParaRPr lang="ar-MA" sz="2400" dirty="0">
              <a:solidFill>
                <a:schemeClr val="tx1"/>
              </a:solidFill>
            </a:endParaRPr>
          </a:p>
          <a:p>
            <a:pPr algn="r" rtl="1">
              <a:lnSpc>
                <a:spcPct val="80000"/>
              </a:lnSpc>
            </a:pPr>
            <a:r>
              <a:rPr lang="ar-MA" dirty="0">
                <a:solidFill>
                  <a:schemeClr val="tx1"/>
                </a:solidFill>
              </a:rPr>
              <a:t> قبل كل شيء يجب أن يكون الأطفال أحرارا في التعبير عن الأسئلة التي تخص حماية الطفولة و التي تعنيهم و تعني الأطفال الأخرين. </a:t>
            </a:r>
            <a:endParaRPr lang="fr-FR" dirty="0">
              <a:solidFill>
                <a:schemeClr val="tx1"/>
              </a:solidFill>
            </a:endParaRPr>
          </a:p>
          <a:p>
            <a:pPr algn="r" rtl="1">
              <a:lnSpc>
                <a:spcPct val="80000"/>
              </a:lnSpc>
            </a:pPr>
            <a:r>
              <a:rPr lang="ar-MA" dirty="0">
                <a:solidFill>
                  <a:schemeClr val="tx1"/>
                </a:solidFill>
              </a:rPr>
              <a:t>على المستوى الوطني اهتمام الاعلام و التزام المجتمع المدني بأسئلة وقضايا حماية الطفولة يقوي المحيط </a:t>
            </a:r>
            <a:r>
              <a:rPr lang="ar-MA" dirty="0" err="1">
                <a:solidFill>
                  <a:schemeClr val="tx1"/>
                </a:solidFill>
              </a:rPr>
              <a:t>الحمائي</a:t>
            </a:r>
            <a:r>
              <a:rPr lang="ar-MA" dirty="0">
                <a:solidFill>
                  <a:schemeClr val="tx1"/>
                </a:solidFill>
              </a:rPr>
              <a:t>.</a:t>
            </a:r>
            <a:endParaRPr lang="fr-FR" dirty="0">
              <a:solidFill>
                <a:schemeClr val="tx1"/>
              </a:solidFill>
            </a:endParaRPr>
          </a:p>
          <a:p>
            <a:pPr algn="r" rtl="1">
              <a:lnSpc>
                <a:spcPct val="80000"/>
              </a:lnSpc>
            </a:pPr>
            <a:r>
              <a:rPr lang="ar-MA" dirty="0">
                <a:solidFill>
                  <a:schemeClr val="tx1"/>
                </a:solidFill>
              </a:rPr>
              <a:t>المنظمات الغير الحكومية </a:t>
            </a:r>
            <a:r>
              <a:rPr lang="fr-MA" dirty="0">
                <a:solidFill>
                  <a:schemeClr val="tx1"/>
                </a:solidFill>
              </a:rPr>
              <a:t>ONG</a:t>
            </a:r>
            <a:r>
              <a:rPr lang="ar-MA" dirty="0">
                <a:solidFill>
                  <a:schemeClr val="tx1"/>
                </a:solidFill>
              </a:rPr>
              <a:t> عليها أن تجعل من حماية الطفولة الأولوية القصوى و عدم السكوت عن الخروقات التي تطال حقوق الأطفال </a:t>
            </a:r>
            <a:endParaRPr lang="fr-FR" dirty="0">
              <a:solidFill>
                <a:schemeClr val="tx1"/>
              </a:solidFill>
            </a:endParaRPr>
          </a:p>
          <a:p>
            <a:pPr marL="0" lvl="0" indent="0" algn="r" rtl="1">
              <a:lnSpc>
                <a:spcPct val="80000"/>
              </a:lnSpc>
              <a:buNone/>
            </a:pPr>
            <a:endParaRPr lang="fr-FR" dirty="0">
              <a:solidFill>
                <a:schemeClr val="tx1"/>
              </a:solidFill>
            </a:endParaRPr>
          </a:p>
          <a:p>
            <a:pPr marL="0" lvl="0" indent="0" algn="r" rtl="1">
              <a:buNone/>
            </a:pPr>
            <a:r>
              <a:rPr lang="ar-MA" sz="2600" u="sng" dirty="0">
                <a:solidFill>
                  <a:schemeClr val="tx1"/>
                </a:solidFill>
              </a:rPr>
              <a:t>4 التشريعات الحمائية المتوفرة و المنفذة:</a:t>
            </a:r>
            <a:endParaRPr lang="fr-FR" sz="2600" u="sng" dirty="0">
              <a:solidFill>
                <a:schemeClr val="tx1"/>
              </a:solidFill>
            </a:endParaRPr>
          </a:p>
          <a:p>
            <a:pPr marL="0" lvl="0" indent="0" algn="r" rtl="1">
              <a:buNone/>
            </a:pPr>
            <a:endParaRPr lang="fr-FR" sz="2400" u="sng" dirty="0">
              <a:solidFill>
                <a:schemeClr val="tx1"/>
              </a:solidFill>
            </a:endParaRPr>
          </a:p>
          <a:p>
            <a:pPr algn="r" rtl="1"/>
            <a:r>
              <a:rPr lang="ar-MA" dirty="0">
                <a:solidFill>
                  <a:schemeClr val="tx1"/>
                </a:solidFill>
              </a:rPr>
              <a:t>وضع إطار تشريعي ملائم موجه لحماية الأطفال ليس فقط من أجل التبني والاستهلاك، بل من أجل التطبيق الفعلي و الصارم</a:t>
            </a:r>
            <a:r>
              <a:rPr lang="ar-MA" dirty="0"/>
              <a:t>.</a:t>
            </a:r>
            <a:endParaRPr lang="fr-FR" dirty="0"/>
          </a:p>
          <a:p>
            <a:endParaRPr lang="en-US" dirty="0">
              <a:solidFill>
                <a:schemeClr val="tx1"/>
              </a:solidFill>
            </a:endParaRPr>
          </a:p>
        </p:txBody>
      </p:sp>
    </p:spTree>
    <p:extLst>
      <p:ext uri="{BB962C8B-B14F-4D97-AF65-F5344CB8AC3E}">
        <p14:creationId xmlns:p14="http://schemas.microsoft.com/office/powerpoint/2010/main" val="2847507506"/>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073" y="517920"/>
            <a:ext cx="7046768" cy="630165"/>
          </a:xfrm>
        </p:spPr>
        <p:txBody>
          <a:bodyPr>
            <a:normAutofit/>
          </a:bodyPr>
          <a:lstStyle/>
          <a:p>
            <a:pPr algn="ctr"/>
            <a:r>
              <a:rPr lang="ar-MA" sz="2800" spc="-150" dirty="0"/>
              <a:t>تحديد المفاهيم                        </a:t>
            </a:r>
            <a:endParaRPr lang="en-US" sz="2800" spc="-150" dirty="0"/>
          </a:p>
        </p:txBody>
      </p:sp>
      <p:sp>
        <p:nvSpPr>
          <p:cNvPr id="3" name="Espace réservé du contenu 2"/>
          <p:cNvSpPr>
            <a:spLocks noGrp="1"/>
          </p:cNvSpPr>
          <p:nvPr>
            <p:ph idx="1"/>
          </p:nvPr>
        </p:nvSpPr>
        <p:spPr>
          <a:xfrm>
            <a:off x="628650" y="1309148"/>
            <a:ext cx="8321386" cy="5548852"/>
          </a:xfrm>
        </p:spPr>
        <p:txBody>
          <a:bodyPr>
            <a:normAutofit fontScale="25000" lnSpcReduction="20000"/>
          </a:bodyPr>
          <a:lstStyle/>
          <a:p>
            <a:pPr marL="0" indent="0" algn="r" rtl="1">
              <a:lnSpc>
                <a:spcPct val="115000"/>
              </a:lnSpc>
              <a:spcAft>
                <a:spcPts val="750"/>
              </a:spcAft>
              <a:buNone/>
            </a:pPr>
            <a:r>
              <a:rPr lang="ar-MA" sz="6000" b="1" dirty="0">
                <a:ea typeface="Calibri"/>
              </a:rPr>
              <a:t>مفهوم الوقاية</a:t>
            </a:r>
            <a:endParaRPr lang="fr-FR" sz="6000" b="1" dirty="0">
              <a:ea typeface="Calibri"/>
            </a:endParaRPr>
          </a:p>
          <a:p>
            <a:pPr algn="r" rtl="1">
              <a:lnSpc>
                <a:spcPct val="115000"/>
              </a:lnSpc>
              <a:spcAft>
                <a:spcPts val="750"/>
              </a:spcAft>
            </a:pPr>
            <a:r>
              <a:rPr lang="ar-MA" sz="6400" dirty="0">
                <a:ea typeface="Calibri"/>
              </a:rPr>
              <a:t>هي مجموعة من الاجراءات و الخدمات الاجتماعية، النفسية، التربوية، التأهيلية الموجهة  لتفادي موقف  نتوقع حدوته و الذي يمس بضرر أي فرد أو جماعة معينة. </a:t>
            </a:r>
            <a:endParaRPr lang="fr-FR" sz="6400" dirty="0">
              <a:ea typeface="Calibri"/>
            </a:endParaRPr>
          </a:p>
          <a:p>
            <a:pPr algn="r" rtl="1">
              <a:lnSpc>
                <a:spcPct val="115000"/>
              </a:lnSpc>
              <a:spcAft>
                <a:spcPts val="750"/>
              </a:spcAft>
            </a:pPr>
            <a:r>
              <a:rPr lang="ar-MA" sz="6400" dirty="0">
                <a:ea typeface="Calibri"/>
              </a:rPr>
              <a:t>هدف الوقاية هو الكشف المبكر عن الأمراض و الاضطرابات و الظواهر سواء كانت نفسية، جسدية، اجتماعية، من خلال التدخل الاستباقي و المبكر لاحتوائها قبل أن تستفحل وتتطلب وقتا وجهدا و امكانيات بشرية، مادية معرفية ولوجستيكية كبيرة قد تتجاوز في احيان كثيرة الموارد المتوفرة و غالبا ما تكون نتائج  التدخل العلاجي المتأخر غير مرضية</a:t>
            </a:r>
            <a:r>
              <a:rPr lang="ar-MA" sz="6000" dirty="0">
                <a:ea typeface="Calibri"/>
              </a:rPr>
              <a:t>.</a:t>
            </a:r>
            <a:endParaRPr lang="fr-FR" sz="6000" dirty="0">
              <a:ea typeface="Calibri"/>
            </a:endParaRPr>
          </a:p>
          <a:p>
            <a:pPr marL="0" indent="0" algn="r">
              <a:lnSpc>
                <a:spcPct val="115000"/>
              </a:lnSpc>
              <a:spcAft>
                <a:spcPts val="750"/>
              </a:spcAft>
              <a:buClr>
                <a:srgbClr val="2DA2BF"/>
              </a:buClr>
              <a:buNone/>
            </a:pPr>
            <a:r>
              <a:rPr lang="ar-MA" sz="6400" dirty="0">
                <a:ea typeface="Calibri"/>
              </a:rPr>
              <a:t>وتتضمن اجراءات الوقاية :</a:t>
            </a:r>
            <a:endParaRPr lang="fr-FR" sz="6400" dirty="0">
              <a:ea typeface="Calibri"/>
            </a:endParaRPr>
          </a:p>
          <a:p>
            <a:pPr marL="0" indent="0" algn="r">
              <a:lnSpc>
                <a:spcPct val="115000"/>
              </a:lnSpc>
              <a:spcAft>
                <a:spcPts val="750"/>
              </a:spcAft>
              <a:buClr>
                <a:srgbClr val="2DA2BF"/>
              </a:buClr>
              <a:buNone/>
            </a:pPr>
            <a:r>
              <a:rPr lang="ar-MA" sz="6400" i="1" dirty="0">
                <a:solidFill>
                  <a:srgbClr val="C00000"/>
                </a:solidFill>
                <a:ea typeface="Calibri"/>
              </a:rPr>
              <a:t>1</a:t>
            </a:r>
            <a:r>
              <a:rPr lang="ar-MA" sz="6400" i="1" dirty="0">
                <a:solidFill>
                  <a:schemeClr val="tx1"/>
                </a:solidFill>
                <a:ea typeface="Calibri"/>
              </a:rPr>
              <a:t> تنمية المهارات الأساسية.</a:t>
            </a:r>
            <a:endParaRPr lang="fr-FR" sz="6400" i="1" dirty="0">
              <a:solidFill>
                <a:schemeClr val="tx1"/>
              </a:solidFill>
              <a:ea typeface="Calibri"/>
            </a:endParaRPr>
          </a:p>
          <a:p>
            <a:pPr marL="2272189" indent="0" algn="r">
              <a:lnSpc>
                <a:spcPct val="115000"/>
              </a:lnSpc>
              <a:spcAft>
                <a:spcPts val="750"/>
              </a:spcAft>
              <a:buClr>
                <a:srgbClr val="2DA2BF"/>
              </a:buClr>
              <a:buNone/>
            </a:pPr>
            <a:r>
              <a:rPr lang="ar-MA" sz="6400" i="1" dirty="0">
                <a:solidFill>
                  <a:srgbClr val="C00000"/>
                </a:solidFill>
                <a:ea typeface="Calibri"/>
              </a:rPr>
              <a:t>2</a:t>
            </a:r>
            <a:r>
              <a:rPr lang="ar-MA" sz="6400" i="1" dirty="0">
                <a:solidFill>
                  <a:schemeClr val="tx1"/>
                </a:solidFill>
                <a:ea typeface="Calibri"/>
              </a:rPr>
              <a:t> التدخل أثناء الفترات الحرجة : فض النزاعات داخل الأسرة، القيام بالوسطة الاسرية..</a:t>
            </a:r>
            <a:endParaRPr lang="fr-FR" sz="6400" i="1" dirty="0">
              <a:solidFill>
                <a:schemeClr val="tx1"/>
              </a:solidFill>
              <a:ea typeface="Calibri"/>
            </a:endParaRPr>
          </a:p>
          <a:p>
            <a:pPr marL="2272189" indent="0" algn="r">
              <a:lnSpc>
                <a:spcPct val="115000"/>
              </a:lnSpc>
              <a:spcAft>
                <a:spcPts val="750"/>
              </a:spcAft>
              <a:buClr>
                <a:srgbClr val="2DA2BF"/>
              </a:buClr>
              <a:buNone/>
            </a:pPr>
            <a:r>
              <a:rPr lang="ar-MA" sz="6400" i="1" dirty="0">
                <a:solidFill>
                  <a:srgbClr val="C00000"/>
                </a:solidFill>
                <a:ea typeface="Calibri"/>
              </a:rPr>
              <a:t>3</a:t>
            </a:r>
            <a:r>
              <a:rPr lang="ar-MA" sz="6400" i="1" dirty="0">
                <a:solidFill>
                  <a:schemeClr val="tx1"/>
                </a:solidFill>
                <a:ea typeface="Calibri"/>
              </a:rPr>
              <a:t> تقديم خدمات الاستماع و التوجيه و المصاحبة... </a:t>
            </a:r>
            <a:endParaRPr lang="fr-FR" sz="6400" i="1" dirty="0">
              <a:solidFill>
                <a:schemeClr val="tx1"/>
              </a:solidFill>
              <a:ea typeface="Calibri"/>
            </a:endParaRPr>
          </a:p>
          <a:p>
            <a:pPr marL="2272189" indent="0" algn="r">
              <a:lnSpc>
                <a:spcPct val="115000"/>
              </a:lnSpc>
              <a:spcAft>
                <a:spcPts val="750"/>
              </a:spcAft>
              <a:buClr>
                <a:srgbClr val="2DA2BF"/>
              </a:buClr>
              <a:buNone/>
            </a:pPr>
            <a:r>
              <a:rPr lang="ar-MA" sz="6400" i="1" dirty="0">
                <a:solidFill>
                  <a:srgbClr val="C00000"/>
                </a:solidFill>
                <a:ea typeface="Calibri"/>
              </a:rPr>
              <a:t>4</a:t>
            </a:r>
            <a:r>
              <a:rPr lang="ar-MA" sz="6400" i="1" dirty="0">
                <a:solidFill>
                  <a:schemeClr val="tx1"/>
                </a:solidFill>
                <a:ea typeface="Calibri"/>
              </a:rPr>
              <a:t> بلورة وصياغة برامج توعوية ( الصحية الانجابية، التربوية ...)</a:t>
            </a:r>
            <a:endParaRPr lang="fr-FR" sz="6400" i="1" dirty="0">
              <a:solidFill>
                <a:schemeClr val="tx1"/>
              </a:solidFill>
              <a:ea typeface="Calibri"/>
            </a:endParaRPr>
          </a:p>
          <a:p>
            <a:pPr marL="0" indent="0" algn="r">
              <a:lnSpc>
                <a:spcPct val="115000"/>
              </a:lnSpc>
              <a:spcAft>
                <a:spcPts val="750"/>
              </a:spcAft>
              <a:buClr>
                <a:srgbClr val="2DA2BF"/>
              </a:buClr>
              <a:buNone/>
            </a:pPr>
            <a:r>
              <a:rPr lang="ar-MA" sz="6400" i="1" dirty="0">
                <a:solidFill>
                  <a:srgbClr val="C00000"/>
                </a:solidFill>
                <a:ea typeface="Calibri"/>
              </a:rPr>
              <a:t>5</a:t>
            </a:r>
            <a:r>
              <a:rPr lang="ar-MA" sz="6400" i="1" dirty="0">
                <a:solidFill>
                  <a:schemeClr val="tx1"/>
                </a:solidFill>
                <a:ea typeface="Calibri"/>
              </a:rPr>
              <a:t> تمكين العاملين من مهارات و معارف في مجال التشخيص المبكر ومدهم بأدوات و اليات التدخل و  المصاحبة القبلية</a:t>
            </a:r>
            <a:endParaRPr lang="en-US" sz="6400" i="1" dirty="0">
              <a:solidFill>
                <a:schemeClr val="tx1"/>
              </a:solidFill>
            </a:endParaRPr>
          </a:p>
        </p:txBody>
      </p:sp>
    </p:spTree>
    <p:extLst>
      <p:ext uri="{BB962C8B-B14F-4D97-AF65-F5344CB8AC3E}">
        <p14:creationId xmlns:p14="http://schemas.microsoft.com/office/powerpoint/2010/main" val="821063928"/>
      </p:ext>
    </p:extLst>
  </p:cSld>
  <p:clrMapOvr>
    <a:masterClrMapping/>
  </p:clrMapOvr>
  <p:transition spd="med">
    <p:pull/>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92727" y="1302327"/>
            <a:ext cx="7841673" cy="4608895"/>
          </a:xfrm>
        </p:spPr>
        <p:txBody>
          <a:bodyPr>
            <a:normAutofit/>
          </a:bodyPr>
          <a:lstStyle/>
          <a:p>
            <a:pPr marL="82296" indent="0" algn="r" rtl="1">
              <a:buNone/>
            </a:pPr>
            <a:r>
              <a:rPr lang="ar-MA" sz="2400" u="sng" dirty="0">
                <a:solidFill>
                  <a:schemeClr val="tx1"/>
                </a:solidFill>
              </a:rPr>
              <a:t>5 قدرات الأشخاص الذين هم في اتصال يومي  مباشر مع الأطفال من اجل حمايتهم:</a:t>
            </a:r>
            <a:endParaRPr lang="fr-FR" sz="2400" u="sng" dirty="0">
              <a:solidFill>
                <a:schemeClr val="tx1"/>
              </a:solidFill>
            </a:endParaRPr>
          </a:p>
          <a:p>
            <a:pPr marL="82296" indent="0" algn="r" rtl="1">
              <a:buNone/>
            </a:pPr>
            <a:endParaRPr lang="fr-FR" sz="2400" u="sng" dirty="0">
              <a:solidFill>
                <a:schemeClr val="tx1"/>
              </a:solidFill>
            </a:endParaRPr>
          </a:p>
          <a:p>
            <a:pPr algn="r" rtl="1">
              <a:lnSpc>
                <a:spcPct val="80000"/>
              </a:lnSpc>
            </a:pPr>
            <a:r>
              <a:rPr lang="ar-MA" dirty="0">
                <a:solidFill>
                  <a:schemeClr val="tx1"/>
                </a:solidFill>
              </a:rPr>
              <a:t>العاملون في مجال الصحة، رجال التعليم، العاملون الاجتماعيون و أشخاص أخرون يتفاعلون مع الأطفال عليهم التوفر على القناعة الراسخة، الكفاءة، و السلطة الضرورية للتدخل ضد كل أشكال المس بحماية الطفولة.</a:t>
            </a:r>
            <a:endParaRPr lang="fr-FR" dirty="0">
              <a:solidFill>
                <a:schemeClr val="tx1"/>
              </a:solidFill>
            </a:endParaRPr>
          </a:p>
          <a:p>
            <a:pPr marL="0" lvl="0" indent="0" algn="r" rtl="1">
              <a:lnSpc>
                <a:spcPct val="80000"/>
              </a:lnSpc>
              <a:buNone/>
            </a:pPr>
            <a:endParaRPr lang="fr-FR" dirty="0">
              <a:solidFill>
                <a:schemeClr val="tx1"/>
              </a:solidFill>
            </a:endParaRPr>
          </a:p>
          <a:p>
            <a:pPr marL="82296" indent="0" algn="r" rtl="1">
              <a:buClr>
                <a:srgbClr val="2DA2BF"/>
              </a:buClr>
              <a:buNone/>
            </a:pPr>
            <a:r>
              <a:rPr lang="ar-MA" sz="2400" u="sng" dirty="0">
                <a:solidFill>
                  <a:schemeClr val="tx1"/>
                </a:solidFill>
              </a:rPr>
              <a:t>6 مهارات و مواقف عملية للحياة اليومية و مشاركة الأطفال</a:t>
            </a:r>
            <a:r>
              <a:rPr lang="ar-MA" sz="2400" dirty="0">
                <a:solidFill>
                  <a:schemeClr val="tx1"/>
                </a:solidFill>
              </a:rPr>
              <a:t>:</a:t>
            </a:r>
            <a:endParaRPr lang="fr-FR" sz="2400" dirty="0">
              <a:solidFill>
                <a:schemeClr val="tx1"/>
              </a:solidFill>
            </a:endParaRPr>
          </a:p>
          <a:p>
            <a:pPr marL="82296" indent="0" algn="r" rtl="1">
              <a:buClr>
                <a:srgbClr val="2DA2BF"/>
              </a:buClr>
              <a:buNone/>
            </a:pPr>
            <a:endParaRPr lang="fr-FR" sz="2400" dirty="0">
              <a:solidFill>
                <a:schemeClr val="tx1"/>
              </a:solidFill>
            </a:endParaRPr>
          </a:p>
          <a:p>
            <a:pPr algn="r" rtl="1">
              <a:lnSpc>
                <a:spcPct val="80000"/>
              </a:lnSpc>
            </a:pPr>
            <a:r>
              <a:rPr lang="ar-MA" dirty="0">
                <a:solidFill>
                  <a:schemeClr val="tx1"/>
                </a:solidFill>
              </a:rPr>
              <a:t>يصبح الأطفال أقل هشاشة  و عرضة للإساءة و الاستغلال حين يعون حقوقهم ويتمكنون من معرفتها وكذلك حين يعرفون الخدمات المتوفرة لحمايتهم، يمكن للأطفال المسلحين و المجهزين بهذه الطريقة الاستفادة من مهاراتهم و قدراتهم على الصمود للحد من مخاطر الاستغلال ضدهم.</a:t>
            </a:r>
            <a:endParaRPr lang="fr-FR"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63601026"/>
      </p:ext>
    </p:extLst>
  </p:cSld>
  <p:clrMapOvr>
    <a:masterClrMapping/>
  </p:clrMapOvr>
  <p:transition spd="med">
    <p:pull/>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9927" y="930589"/>
            <a:ext cx="7384473" cy="4996822"/>
          </a:xfrm>
        </p:spPr>
        <p:txBody>
          <a:bodyPr>
            <a:normAutofit/>
          </a:bodyPr>
          <a:lstStyle/>
          <a:p>
            <a:pPr marL="82296" indent="0" algn="r" rtl="1">
              <a:buNone/>
            </a:pPr>
            <a:r>
              <a:rPr lang="ar-MA" sz="2400" u="sng" dirty="0">
                <a:solidFill>
                  <a:schemeClr val="tx1"/>
                </a:solidFill>
              </a:rPr>
              <a:t>7 التتبع و إعداد التقارير حول المشاكل و القضايا المرتبطة بحماية الطفولة </a:t>
            </a:r>
            <a:r>
              <a:rPr lang="ar-MA" sz="2400" dirty="0">
                <a:solidFill>
                  <a:schemeClr val="tx1"/>
                </a:solidFill>
              </a:rPr>
              <a:t>:</a:t>
            </a:r>
            <a:endParaRPr lang="fr-FR" sz="2400" dirty="0">
              <a:solidFill>
                <a:schemeClr val="tx1"/>
              </a:solidFill>
            </a:endParaRPr>
          </a:p>
          <a:p>
            <a:pPr marL="82296" indent="0" algn="r" rtl="1">
              <a:buNone/>
            </a:pPr>
            <a:endParaRPr lang="fr-FR" dirty="0">
              <a:solidFill>
                <a:schemeClr val="tx1"/>
              </a:solidFill>
            </a:endParaRPr>
          </a:p>
          <a:p>
            <a:pPr algn="r" rtl="1">
              <a:lnSpc>
                <a:spcPct val="80000"/>
              </a:lnSpc>
            </a:pPr>
            <a:r>
              <a:rPr lang="ar-MA" sz="1800" dirty="0">
                <a:solidFill>
                  <a:schemeClr val="tx1"/>
                </a:solidFill>
              </a:rPr>
              <a:t>احداث نظام ناجع للتتبع يمكن من تسجيل الوقائع و طبيعة المس بحماية الطفولة و يتيح التدخلات الوجيهة و الاستراتيجية.</a:t>
            </a:r>
            <a:endParaRPr lang="fr-FR" sz="1800" dirty="0">
              <a:solidFill>
                <a:schemeClr val="tx1"/>
              </a:solidFill>
            </a:endParaRPr>
          </a:p>
          <a:p>
            <a:pPr marL="0" indent="0" algn="r" rtl="1">
              <a:lnSpc>
                <a:spcPct val="80000"/>
              </a:lnSpc>
              <a:buNone/>
            </a:pPr>
            <a:endParaRPr lang="fr-FR" sz="1800" dirty="0">
              <a:solidFill>
                <a:schemeClr val="tx1"/>
              </a:solidFill>
            </a:endParaRPr>
          </a:p>
          <a:p>
            <a:pPr marL="82296" indent="0" algn="r" rtl="1">
              <a:buNone/>
            </a:pPr>
            <a:r>
              <a:rPr lang="ar-MA" sz="2400" u="sng" dirty="0">
                <a:solidFill>
                  <a:schemeClr val="tx1"/>
                </a:solidFill>
              </a:rPr>
              <a:t>8 خدمات التعافي و إعادة الإدماج: </a:t>
            </a:r>
            <a:endParaRPr lang="fr-FR" sz="2400" u="sng" dirty="0">
              <a:solidFill>
                <a:schemeClr val="tx1"/>
              </a:solidFill>
            </a:endParaRPr>
          </a:p>
          <a:p>
            <a:pPr marL="82296" indent="0" algn="r" rtl="1">
              <a:buNone/>
            </a:pPr>
            <a:endParaRPr lang="fr-FR" sz="2400" u="sng" dirty="0">
              <a:solidFill>
                <a:schemeClr val="tx1"/>
              </a:solidFill>
            </a:endParaRPr>
          </a:p>
          <a:p>
            <a:pPr algn="r" rtl="1"/>
            <a:r>
              <a:rPr lang="ar-MA" dirty="0">
                <a:solidFill>
                  <a:schemeClr val="tx1"/>
                </a:solidFill>
              </a:rPr>
              <a:t>الأطفال ضحايا كل أشكال الإهمال و الاستغلال و الإساءة لهم الحق في التطبيب و الولوج للخدمات الاجتماعية الأساسية دون تمييز وتقدم لهم هذه الخدمات في محيط يحترم حقوق الطفل ويصون كرامته</a:t>
            </a:r>
            <a:endParaRPr lang="fr-FR"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620858380"/>
      </p:ext>
    </p:extLst>
  </p:cSld>
  <p:clrMapOvr>
    <a:masterClrMapping/>
  </p:clrMapOvr>
  <p:transition spd="med">
    <p:pull/>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6365766-B84D-4D7D-651C-D40099C64456}"/>
              </a:ext>
            </a:extLst>
          </p:cNvPr>
          <p:cNvSpPr>
            <a:spLocks noGrp="1"/>
          </p:cNvSpPr>
          <p:nvPr>
            <p:ph idx="1"/>
          </p:nvPr>
        </p:nvSpPr>
        <p:spPr>
          <a:xfrm>
            <a:off x="628650" y="2095500"/>
            <a:ext cx="7886700" cy="1876425"/>
          </a:xfrm>
        </p:spPr>
        <p:txBody>
          <a:bodyPr>
            <a:normAutofit fontScale="47500" lnSpcReduction="20000"/>
          </a:bodyPr>
          <a:lstStyle/>
          <a:p>
            <a:pPr marL="0" indent="0" algn="ctr" rtl="1">
              <a:buNone/>
            </a:pPr>
            <a:r>
              <a:rPr lang="ar-MA" sz="4050" b="1" dirty="0"/>
              <a:t>شكرا لإصغائكم / كن ولتتبعكم/ن</a:t>
            </a:r>
            <a:endParaRPr lang="fr-FR" sz="4050" b="1" dirty="0"/>
          </a:p>
          <a:p>
            <a:pPr marL="0" indent="0" algn="ctr" rtl="1">
              <a:buNone/>
            </a:pPr>
            <a:r>
              <a:rPr lang="fr-FR" sz="4050" b="1" dirty="0"/>
              <a:t>Yamna Taltit</a:t>
            </a:r>
          </a:p>
          <a:p>
            <a:pPr marL="0" indent="0" algn="ctr" rtl="1">
              <a:buNone/>
            </a:pPr>
            <a:r>
              <a:rPr lang="fr-FR" sz="4050" b="1" dirty="0"/>
              <a:t>0666976749</a:t>
            </a:r>
          </a:p>
          <a:p>
            <a:pPr marL="0" indent="0" algn="ctr" rtl="1">
              <a:buNone/>
            </a:pPr>
            <a:r>
              <a:rPr lang="fr-FR" sz="4050" b="1" dirty="0">
                <a:hlinkClick r:id="rId2"/>
              </a:rPr>
              <a:t>t.yamnabayti@gmail.com</a:t>
            </a:r>
            <a:endParaRPr lang="fr-FR" sz="4050" b="1" dirty="0"/>
          </a:p>
          <a:p>
            <a:pPr marL="0" indent="0" algn="ctr" rtl="1">
              <a:buNone/>
            </a:pPr>
            <a:r>
              <a:rPr lang="fr-FR" sz="4050" b="1" dirty="0" err="1">
                <a:hlinkClick r:id="rId3"/>
              </a:rPr>
              <a:t>y.taltit@</a:t>
            </a:r>
            <a:r>
              <a:rPr lang="fr-FR" sz="4050" b="1" err="1">
                <a:hlinkClick r:id="rId3"/>
              </a:rPr>
              <a:t>association-bayti</a:t>
            </a:r>
            <a:r>
              <a:rPr lang="fr-FR" sz="4050" b="1">
                <a:hlinkClick r:id="rId3"/>
              </a:rPr>
              <a:t>.ma</a:t>
            </a:r>
            <a:r>
              <a:rPr lang="fr-FR" sz="4050" b="1"/>
              <a:t> </a:t>
            </a:r>
            <a:endParaRPr lang="fr-FR" sz="4050" b="1" dirty="0"/>
          </a:p>
        </p:txBody>
      </p:sp>
    </p:spTree>
    <p:extLst>
      <p:ext uri="{BB962C8B-B14F-4D97-AF65-F5344CB8AC3E}">
        <p14:creationId xmlns:p14="http://schemas.microsoft.com/office/powerpoint/2010/main" val="330591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C1C5A-FFD8-D242-1B89-64EF653232F5}"/>
              </a:ext>
            </a:extLst>
          </p:cNvPr>
          <p:cNvSpPr>
            <a:spLocks noGrp="1"/>
          </p:cNvSpPr>
          <p:nvPr>
            <p:ph type="title"/>
          </p:nvPr>
        </p:nvSpPr>
        <p:spPr>
          <a:xfrm>
            <a:off x="1945201" y="624110"/>
            <a:ext cx="6589199" cy="719781"/>
          </a:xfrm>
        </p:spPr>
        <p:txBody>
          <a:bodyPr>
            <a:normAutofit/>
          </a:bodyPr>
          <a:lstStyle/>
          <a:p>
            <a:pPr algn="ctr"/>
            <a:r>
              <a:rPr lang="ar-MA" sz="3200" dirty="0"/>
              <a:t>مفهوم الحماية</a:t>
            </a:r>
            <a:endParaRPr lang="fr-FR" sz="3200" dirty="0"/>
          </a:p>
        </p:txBody>
      </p:sp>
      <p:sp>
        <p:nvSpPr>
          <p:cNvPr id="4" name="Espace réservé du contenu 2">
            <a:extLst>
              <a:ext uri="{FF2B5EF4-FFF2-40B4-BE49-F238E27FC236}">
                <a16:creationId xmlns:a16="http://schemas.microsoft.com/office/drawing/2014/main" id="{10F0968F-C6ED-9AC5-45ED-DCB279B160D9}"/>
              </a:ext>
            </a:extLst>
          </p:cNvPr>
          <p:cNvSpPr>
            <a:spLocks noGrp="1"/>
          </p:cNvSpPr>
          <p:nvPr>
            <p:ph idx="1"/>
          </p:nvPr>
        </p:nvSpPr>
        <p:spPr>
          <a:xfrm>
            <a:off x="457200" y="1620983"/>
            <a:ext cx="8575963" cy="4854768"/>
          </a:xfrm>
        </p:spPr>
        <p:txBody>
          <a:bodyPr>
            <a:normAutofit/>
          </a:bodyPr>
          <a:lstStyle/>
          <a:p>
            <a:pPr algn="r" rtl="1"/>
            <a:r>
              <a:rPr lang="ar-MA" dirty="0"/>
              <a:t>مفهوم الحماية مصدره حمى ويعني صيانة، واحتمى فلان بفلان أي طلب منه توفير الأمن و الرعاية، </a:t>
            </a:r>
            <a:endParaRPr lang="fr-FR" dirty="0"/>
          </a:p>
          <a:p>
            <a:pPr algn="r" rtl="1"/>
            <a:r>
              <a:rPr lang="ar-MA" dirty="0"/>
              <a:t>الحماية </a:t>
            </a:r>
            <a:r>
              <a:rPr lang="fr-FR" dirty="0"/>
              <a:t> </a:t>
            </a:r>
            <a:r>
              <a:rPr lang="ar-MA" dirty="0"/>
              <a:t>هي ضمان أن لا خطر يهدد السلامة</a:t>
            </a:r>
            <a:r>
              <a:rPr lang="fr-FR" dirty="0"/>
              <a:t> </a:t>
            </a:r>
            <a:r>
              <a:rPr lang="ar-MA" dirty="0"/>
              <a:t>الجسدية، النفسية، البيئية، الاجتماعية، و </a:t>
            </a:r>
            <a:r>
              <a:rPr lang="ar-MA" dirty="0" err="1"/>
              <a:t>السوسيو</a:t>
            </a:r>
            <a:r>
              <a:rPr lang="ar-MA" dirty="0"/>
              <a:t>ـ اقتصادية</a:t>
            </a:r>
            <a:r>
              <a:rPr lang="fr-FR" dirty="0"/>
              <a:t>  </a:t>
            </a:r>
            <a:r>
              <a:rPr lang="ar-MA" dirty="0"/>
              <a:t>لكافة المواطنين ذكورا وإناثا، بالغين أو أطفال</a:t>
            </a:r>
            <a:r>
              <a:rPr lang="fr-FR" dirty="0"/>
              <a:t>.</a:t>
            </a:r>
          </a:p>
          <a:p>
            <a:pPr algn="r" rtl="1"/>
            <a:r>
              <a:rPr lang="ar-MA" dirty="0"/>
              <a:t>الحماية تتيح للمواطنين الاستقرار وتجعلهم في منأى عن جميع أشكال العنف و الاضطهاد و القهر و الاستبداد الذي يمكن أن يطالهم و أن يكونوا في امان يعزز و يحافظ لهم على كرامتهم الانسانية  و لن يتأتى كل هذا إلا بضمان كافة الحقوق القانونية، السياسية، الثقافية و السوسيوقتصادية في ظل محيط يتسم بالمساواة وتكافؤ الفرص طبقا للمواثيق و القوانين الدولية التي تكفل الحماية لسائر المواطنين بغض النظر عن سنهم، دينهم ، عرقهم، لغتهم و انتماءاتهم </a:t>
            </a:r>
            <a:endParaRPr lang="fr-FR" dirty="0"/>
          </a:p>
          <a:p>
            <a:pPr algn="r" rtl="1"/>
            <a:r>
              <a:rPr lang="ar-MA" dirty="0"/>
              <a:t>كل دولة تسعى فعلا إلى توفير الحماية إلى جميع فئات المجتمع تصادق على الاتفاقيات و المعاهدات الضامنة لذلك و تفتح بالموازاة وراشا لإصلاح و ملاءمة قوانينها مع هذه  الالتزامات الدولية، معززة ذلك بمؤسسات وسياسات وبرامج و اليات للتنفيد الفعلي و التنزيل الجدي لمضامين هذه الالتزامات.          </a:t>
            </a:r>
            <a:endParaRPr lang="fr-FR" dirty="0"/>
          </a:p>
        </p:txBody>
      </p:sp>
    </p:spTree>
    <p:extLst>
      <p:ext uri="{BB962C8B-B14F-4D97-AF65-F5344CB8AC3E}">
        <p14:creationId xmlns:p14="http://schemas.microsoft.com/office/powerpoint/2010/main" val="1062774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5201" y="624110"/>
            <a:ext cx="6589199" cy="747490"/>
          </a:xfrm>
        </p:spPr>
        <p:txBody>
          <a:bodyPr>
            <a:normAutofit fontScale="90000"/>
          </a:bodyPr>
          <a:lstStyle/>
          <a:p>
            <a:pPr algn="ctr"/>
            <a:r>
              <a:rPr lang="ar-MA" dirty="0"/>
              <a:t>التخلي                                                </a:t>
            </a:r>
            <a:endParaRPr lang="en-US" dirty="0"/>
          </a:p>
        </p:txBody>
      </p:sp>
      <p:sp>
        <p:nvSpPr>
          <p:cNvPr id="3" name="Espace réservé du contenu 2"/>
          <p:cNvSpPr>
            <a:spLocks noGrp="1"/>
          </p:cNvSpPr>
          <p:nvPr>
            <p:ph idx="1"/>
          </p:nvPr>
        </p:nvSpPr>
        <p:spPr>
          <a:xfrm>
            <a:off x="886691" y="1620982"/>
            <a:ext cx="7647709" cy="4903181"/>
          </a:xfrm>
        </p:spPr>
        <p:txBody>
          <a:bodyPr>
            <a:normAutofit/>
          </a:bodyPr>
          <a:lstStyle/>
          <a:p>
            <a:pPr algn="r" rtl="1"/>
            <a:r>
              <a:rPr lang="ar-MA" dirty="0"/>
              <a:t>التخلي هو من فعل " الترك, ترك" هو الإهمال او الافتراق عن الشيء طوعا ترك شخص أو التخلي عن ممتلكات أو ترك حق أو اجراء و التنازل عنه </a:t>
            </a:r>
            <a:r>
              <a:rPr lang="fr-FR" dirty="0"/>
              <a:t>.</a:t>
            </a:r>
            <a:endParaRPr lang="ar-MA" dirty="0"/>
          </a:p>
          <a:p>
            <a:pPr algn="r" rtl="1"/>
            <a:r>
              <a:rPr lang="ar-MA" sz="1800" dirty="0"/>
              <a:t>يعتبر طفلا متخلى عنه </a:t>
            </a:r>
            <a:r>
              <a:rPr lang="ar-MA" sz="1800" dirty="0">
                <a:cs typeface="Calibri" panose="020F0502020204030204" pitchFamily="34" charset="0"/>
              </a:rPr>
              <a:t>։ هو كل </a:t>
            </a:r>
            <a:r>
              <a:rPr lang="ar-MA" sz="1800" dirty="0"/>
              <a:t>طفل من الجنسيين لم يبلغ سن 18 سنة ميلادية حيث يجد الأخير نفسه في احدى الحالات التالية أن يولد من أبويين مجهولين, أو لأب مجهول و أم معروفة تركته بمحض ارادتها , ان يكون يتيما أو لديه أبوين غير قادرين على اعالة أنفسهم أو ليس لديهم وسائل قانونية للعيش, ادا كان الوالدان سيئان التصرف و لا يتحملان مسؤوليتهما في الرعاية و الارشاد من أجل مواكبته و تأطيره بالطريقة الصحيحة, كما هو الحال عند حرمانهما من الوصاية القانونية أو حرمان أحدهم , بعد وفاة الاخر أو عجزه, أو تبين أنه مضلل و فشل في أداء واجبه المذكور أعلاه تجاه</a:t>
            </a:r>
            <a:r>
              <a:rPr lang="ar-MA" dirty="0"/>
              <a:t> الطفل</a:t>
            </a:r>
            <a:r>
              <a:rPr lang="fr-FR" dirty="0"/>
              <a:t> </a:t>
            </a:r>
            <a:r>
              <a:rPr lang="ar-MA" sz="1200" b="1" dirty="0"/>
              <a:t>(حسب قانون </a:t>
            </a:r>
            <a:r>
              <a:rPr lang="fr-FR" sz="1200" b="1" dirty="0"/>
              <a:t>n°15-01</a:t>
            </a:r>
            <a:r>
              <a:rPr lang="ar-MA" sz="1200" b="1" dirty="0"/>
              <a:t> المتعلق بالتكفل (كفالة) الخاص بالأطفال المتخلي عنهم) </a:t>
            </a:r>
            <a:endParaRPr lang="fr-FR" sz="1200" b="1" dirty="0"/>
          </a:p>
          <a:p>
            <a:pPr marL="0" indent="0" algn="r" rtl="1">
              <a:buNone/>
            </a:pPr>
            <a:endParaRPr lang="ar-MA" sz="1050" dirty="0"/>
          </a:p>
          <a:p>
            <a:pPr algn="r" rtl="1"/>
            <a:r>
              <a:rPr lang="ar-MA" dirty="0"/>
              <a:t>يفرز التخلي  انعدام</a:t>
            </a:r>
            <a:r>
              <a:rPr lang="fr-FR" dirty="0"/>
              <a:t> </a:t>
            </a:r>
            <a:r>
              <a:rPr lang="ar-MA" dirty="0"/>
              <a:t>الثقة بالنفس, عدم تقدير الذات, التبعية العاطفية...</a:t>
            </a:r>
            <a:endParaRPr lang="fr-FR" dirty="0"/>
          </a:p>
          <a:p>
            <a:pPr marL="0" indent="0">
              <a:buNone/>
            </a:pPr>
            <a:endParaRPr lang="en-US" dirty="0"/>
          </a:p>
        </p:txBody>
      </p:sp>
      <p:sp>
        <p:nvSpPr>
          <p:cNvPr id="4" name="Rectangle 1"/>
          <p:cNvSpPr>
            <a:spLocks noChangeArrowheads="1"/>
          </p:cNvSpPr>
          <p:nvPr/>
        </p:nvSpPr>
        <p:spPr bwMode="auto">
          <a:xfrm>
            <a:off x="9143936" y="938047"/>
            <a:ext cx="65" cy="18130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3093" rIns="0" bIns="-13093" numCol="1" anchor="ctr" anchorCtr="0" compatLnSpc="1">
            <a:prstTxWarp prst="textNoShape">
              <a:avLst/>
            </a:prstTxWarp>
            <a:spAutoFit/>
          </a:bodyPr>
          <a:lstStyle/>
          <a:p>
            <a:pPr algn="r" defTabSz="685800" eaLnBrk="0" fontAlgn="base" hangingPunct="0">
              <a:spcBef>
                <a:spcPct val="0"/>
              </a:spcBef>
              <a:spcAft>
                <a:spcPct val="0"/>
              </a:spcAft>
            </a:pPr>
            <a:endParaRPr lang="en-US" altLang="en-US" sz="1350" dirty="0">
              <a:latin typeface="Arial" panose="020B0604020202020204" pitchFamily="34" charset="0"/>
            </a:endParaRPr>
          </a:p>
        </p:txBody>
      </p:sp>
    </p:spTree>
    <p:extLst>
      <p:ext uri="{BB962C8B-B14F-4D97-AF65-F5344CB8AC3E}">
        <p14:creationId xmlns:p14="http://schemas.microsoft.com/office/powerpoint/2010/main" val="2709200399"/>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4146" y="624110"/>
            <a:ext cx="6589199" cy="664363"/>
          </a:xfrm>
        </p:spPr>
        <p:txBody>
          <a:bodyPr>
            <a:normAutofit fontScale="90000"/>
          </a:bodyPr>
          <a:lstStyle/>
          <a:p>
            <a:pPr algn="ctr"/>
            <a:r>
              <a:rPr lang="ar-MA" dirty="0"/>
              <a:t>الانفصال                                               </a:t>
            </a:r>
            <a:endParaRPr lang="en-US" dirty="0"/>
          </a:p>
        </p:txBody>
      </p:sp>
      <p:sp>
        <p:nvSpPr>
          <p:cNvPr id="3" name="Espace réservé du contenu 2"/>
          <p:cNvSpPr>
            <a:spLocks noGrp="1"/>
          </p:cNvSpPr>
          <p:nvPr>
            <p:ph idx="1"/>
          </p:nvPr>
        </p:nvSpPr>
        <p:spPr>
          <a:xfrm>
            <a:off x="868851" y="1851763"/>
            <a:ext cx="7703127" cy="4382127"/>
          </a:xfrm>
        </p:spPr>
        <p:txBody>
          <a:bodyPr>
            <a:normAutofit/>
          </a:bodyPr>
          <a:lstStyle/>
          <a:p>
            <a:pPr algn="r" rtl="1"/>
            <a:r>
              <a:rPr lang="ar-MA" sz="1800" dirty="0"/>
              <a:t>يشير فعل الفراق الى الفصل و الانفصال عن الاخر و الفراق عنه أو عن الشيء و العزل و الابعاد</a:t>
            </a:r>
            <a:r>
              <a:rPr lang="fr-FR" sz="1800" dirty="0"/>
              <a:t>.</a:t>
            </a:r>
            <a:endParaRPr lang="ar-MA" sz="1800" dirty="0"/>
          </a:p>
          <a:p>
            <a:pPr algn="r" rtl="1"/>
            <a:r>
              <a:rPr lang="ar-MA" sz="1800" dirty="0"/>
              <a:t>يضعف الفراق أو الانفصال الغير متوقع و المطول بين الطفل و أسرته أو الأوصياء عنه قانونيا قدرة الطفل على إدارة عواطفه و يترك له ندوب عميقة</a:t>
            </a:r>
            <a:r>
              <a:rPr lang="fr-FR" sz="1800" dirty="0"/>
              <a:t>.</a:t>
            </a:r>
            <a:endParaRPr lang="ar-MA" sz="1800" dirty="0"/>
          </a:p>
          <a:p>
            <a:pPr algn="r" rtl="1"/>
            <a:r>
              <a:rPr lang="ar-MA" sz="1800" dirty="0"/>
              <a:t>يشكل الفصل الدائم أو المؤقت مخاطر صحية عامة و يؤثر على الأداء المدرسي و على الحياة الشخصية. </a:t>
            </a:r>
          </a:p>
          <a:p>
            <a:pPr algn="r" rtl="1"/>
            <a:r>
              <a:rPr lang="ar-MA" sz="1800" dirty="0"/>
              <a:t>يزيد فقدان الوالدين او الانفصال عنهم من احتمالية معاناة الطفل من اضطرابات نفسية مختلفة بما في دالك </a:t>
            </a:r>
            <a:r>
              <a:rPr lang="ar-MA" sz="1800" dirty="0">
                <a:cs typeface="Calibri" panose="020F0502020204030204" pitchFamily="34" charset="0"/>
              </a:rPr>
              <a:t>։  </a:t>
            </a:r>
            <a:r>
              <a:rPr lang="ar-MA" sz="1800" dirty="0"/>
              <a:t>اضطراب ما بعد الصدمة , و اضطراب القلق و اضطراب المزاج</a:t>
            </a:r>
            <a:r>
              <a:rPr lang="fr-FR" sz="1800" dirty="0"/>
              <a:t>.</a:t>
            </a:r>
            <a:endParaRPr lang="en-US" sz="1800" dirty="0"/>
          </a:p>
        </p:txBody>
      </p:sp>
    </p:spTree>
    <p:extLst>
      <p:ext uri="{BB962C8B-B14F-4D97-AF65-F5344CB8AC3E}">
        <p14:creationId xmlns:p14="http://schemas.microsoft.com/office/powerpoint/2010/main" val="253543799"/>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8001" y="538396"/>
            <a:ext cx="6589199" cy="816763"/>
          </a:xfrm>
        </p:spPr>
        <p:txBody>
          <a:bodyPr>
            <a:normAutofit fontScale="90000"/>
          </a:bodyPr>
          <a:lstStyle/>
          <a:p>
            <a:pPr algn="ctr"/>
            <a:r>
              <a:rPr lang="ar-MA" dirty="0"/>
              <a:t>تساؤلات                                              </a:t>
            </a:r>
            <a:endParaRPr lang="en-US" dirty="0"/>
          </a:p>
        </p:txBody>
      </p:sp>
      <p:sp>
        <p:nvSpPr>
          <p:cNvPr id="3" name="Espace réservé du contenu 2"/>
          <p:cNvSpPr>
            <a:spLocks noGrp="1"/>
          </p:cNvSpPr>
          <p:nvPr>
            <p:ph idx="1"/>
          </p:nvPr>
        </p:nvSpPr>
        <p:spPr>
          <a:xfrm>
            <a:off x="775855" y="1814945"/>
            <a:ext cx="7758545" cy="4096277"/>
          </a:xfrm>
        </p:spPr>
        <p:txBody>
          <a:bodyPr/>
          <a:lstStyle/>
          <a:p>
            <a:pPr algn="r" rtl="1"/>
            <a:r>
              <a:rPr lang="ar-MA" dirty="0"/>
              <a:t>هل "الإيداع"  ضروري و مهم لصحة الطفل و لنموه بشكل طبيعي؟ </a:t>
            </a:r>
          </a:p>
          <a:p>
            <a:pPr marL="0" indent="0" algn="r" rtl="1">
              <a:buNone/>
            </a:pPr>
            <a:r>
              <a:rPr lang="ar-MA" dirty="0"/>
              <a:t>  </a:t>
            </a:r>
          </a:p>
          <a:p>
            <a:pPr algn="r" rtl="1"/>
            <a:r>
              <a:rPr lang="ar-MA" dirty="0"/>
              <a:t>هل تحظى مصالح الطفل الفضلى، وأولوية دعم</a:t>
            </a:r>
            <a:r>
              <a:rPr lang="fr-FR" dirty="0"/>
              <a:t> </a:t>
            </a:r>
            <a:r>
              <a:rPr lang="ar-MA" dirty="0"/>
              <a:t>وتعزيز وحدة الأسرة</a:t>
            </a:r>
            <a:r>
              <a:rPr lang="fr-FR" dirty="0"/>
              <a:t> </a:t>
            </a:r>
            <a:r>
              <a:rPr lang="ar-MA" dirty="0"/>
              <a:t>وإعادة إدماج الطفل بامتياز أثناء</a:t>
            </a:r>
            <a:r>
              <a:rPr lang="fr-FR" dirty="0"/>
              <a:t> </a:t>
            </a:r>
            <a:r>
              <a:rPr lang="ar-MA" dirty="0"/>
              <a:t>التدخل؟</a:t>
            </a:r>
          </a:p>
          <a:p>
            <a:pPr marL="0" indent="0" algn="r" rtl="1">
              <a:buNone/>
            </a:pPr>
            <a:endParaRPr lang="ar-MA" dirty="0"/>
          </a:p>
          <a:p>
            <a:pPr algn="r" rtl="1"/>
            <a:r>
              <a:rPr lang="ar-MA" dirty="0"/>
              <a:t>وهل الوقاية</a:t>
            </a:r>
            <a:r>
              <a:rPr lang="fr-FR" dirty="0"/>
              <a:t> </a:t>
            </a:r>
            <a:r>
              <a:rPr lang="ar-MA" dirty="0"/>
              <a:t>من التخلي والانفصال، ومكافحة العوامل السلبية المسؤولة</a:t>
            </a:r>
            <a:r>
              <a:rPr lang="fr-FR" dirty="0"/>
              <a:t> </a:t>
            </a:r>
            <a:r>
              <a:rPr lang="ar-MA" dirty="0"/>
              <a:t>عنهما، يمكن أن تؤسس لمنظومة مواكبة و</a:t>
            </a:r>
            <a:r>
              <a:rPr lang="fr-FR" dirty="0"/>
              <a:t> </a:t>
            </a:r>
            <a:r>
              <a:rPr lang="ar-MA" dirty="0"/>
              <a:t>مصاحبة استباقية؟</a:t>
            </a:r>
            <a:endParaRPr lang="en-US" dirty="0"/>
          </a:p>
        </p:txBody>
      </p:sp>
    </p:spTree>
    <p:extLst>
      <p:ext uri="{BB962C8B-B14F-4D97-AF65-F5344CB8AC3E}">
        <p14:creationId xmlns:p14="http://schemas.microsoft.com/office/powerpoint/2010/main" val="312782914"/>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11">
            <a:extLst>
              <a:ext uri="{FF2B5EF4-FFF2-40B4-BE49-F238E27FC236}">
                <a16:creationId xmlns:a16="http://schemas.microsoft.com/office/drawing/2014/main" id="{39ED296C-32C9-42B3-8D09-F9CD919C4B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54" y="0"/>
            <a:ext cx="9144000" cy="6858000"/>
          </a:xfrm>
          <a:prstGeom prst="rect">
            <a:avLst/>
          </a:prstGeom>
        </p:spPr>
      </p:pic>
    </p:spTree>
    <p:extLst>
      <p:ext uri="{BB962C8B-B14F-4D97-AF65-F5344CB8AC3E}">
        <p14:creationId xmlns:p14="http://schemas.microsoft.com/office/powerpoint/2010/main" val="2932658796"/>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61193" y="636141"/>
            <a:ext cx="6589199" cy="651237"/>
          </a:xfrm>
        </p:spPr>
        <p:txBody>
          <a:bodyPr>
            <a:normAutofit/>
          </a:bodyPr>
          <a:lstStyle/>
          <a:p>
            <a:pPr algn="ctr"/>
            <a:r>
              <a:rPr lang="ar-MA" sz="2800" dirty="0"/>
              <a:t>المبادئ التوجيهية في العمل مع الأطفال</a:t>
            </a:r>
            <a:endParaRPr lang="en-US" sz="28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827658033"/>
              </p:ext>
            </p:extLst>
          </p:nvPr>
        </p:nvGraphicFramePr>
        <p:xfrm>
          <a:off x="517358" y="1617072"/>
          <a:ext cx="7952874" cy="4472940"/>
        </p:xfrm>
        <a:graphic>
          <a:graphicData uri="http://schemas.openxmlformats.org/drawingml/2006/table">
            <a:tbl>
              <a:tblPr firstRow="1" bandRow="1">
                <a:tableStyleId>{5C22544A-7EE6-4342-B048-85BDC9FD1C3A}</a:tableStyleId>
              </a:tblPr>
              <a:tblGrid>
                <a:gridCol w="2650958">
                  <a:extLst>
                    <a:ext uri="{9D8B030D-6E8A-4147-A177-3AD203B41FA5}">
                      <a16:colId xmlns:a16="http://schemas.microsoft.com/office/drawing/2014/main" val="1122773733"/>
                    </a:ext>
                  </a:extLst>
                </a:gridCol>
                <a:gridCol w="2650958">
                  <a:extLst>
                    <a:ext uri="{9D8B030D-6E8A-4147-A177-3AD203B41FA5}">
                      <a16:colId xmlns:a16="http://schemas.microsoft.com/office/drawing/2014/main" val="1986796411"/>
                    </a:ext>
                  </a:extLst>
                </a:gridCol>
                <a:gridCol w="2650958">
                  <a:extLst>
                    <a:ext uri="{9D8B030D-6E8A-4147-A177-3AD203B41FA5}">
                      <a16:colId xmlns:a16="http://schemas.microsoft.com/office/drawing/2014/main" val="1255372614"/>
                    </a:ext>
                  </a:extLst>
                </a:gridCol>
              </a:tblGrid>
              <a:tr h="377190">
                <a:tc>
                  <a:txBody>
                    <a:bodyPr/>
                    <a:lstStyle/>
                    <a:p>
                      <a:pPr marL="285750" marR="0" indent="-28575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lang="ar-MA" sz="1400" dirty="0"/>
                        <a:t>تحديد مضامينها                  </a:t>
                      </a:r>
                    </a:p>
                    <a:p>
                      <a:pPr marL="0" marR="0" indent="0" algn="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r>
                        <a:rPr lang="ar-MA" sz="1400" dirty="0"/>
                        <a:t>                      </a:t>
                      </a:r>
                      <a:endParaRPr lang="en-US" sz="1400" dirty="0"/>
                    </a:p>
                  </a:txBody>
                  <a:tcPr marL="58145" marR="58145" marT="34290" marB="34290"/>
                </a:tc>
                <a:tc>
                  <a:txBody>
                    <a:bodyPr/>
                    <a:lstStyle/>
                    <a:p>
                      <a:pPr marL="285750" indent="-285750" algn="r" rtl="1">
                        <a:buFont typeface="Wingdings" panose="05000000000000000000" pitchFamily="2" charset="2"/>
                        <a:buChar char="v"/>
                      </a:pPr>
                      <a:r>
                        <a:rPr lang="ar-MA" sz="1400" dirty="0"/>
                        <a:t>تعريفها                       </a:t>
                      </a:r>
                      <a:endParaRPr lang="en-US" sz="1400" dirty="0"/>
                    </a:p>
                  </a:txBody>
                  <a:tcPr marL="58145" marR="58145" marT="34290" marB="34290"/>
                </a:tc>
                <a:tc>
                  <a:txBody>
                    <a:bodyPr/>
                    <a:lstStyle/>
                    <a:p>
                      <a:pPr marL="285750" indent="-285750" algn="r" rtl="1">
                        <a:buFont typeface="Wingdings" panose="05000000000000000000" pitchFamily="2" charset="2"/>
                        <a:buChar char="v"/>
                      </a:pPr>
                      <a:r>
                        <a:rPr lang="ar-MA" sz="1400" dirty="0"/>
                        <a:t>المبادئ</a:t>
                      </a:r>
                      <a:r>
                        <a:rPr lang="ar-MA" sz="1400" baseline="0" dirty="0"/>
                        <a:t> </a:t>
                      </a:r>
                      <a:r>
                        <a:rPr lang="ar-MA" sz="1400" dirty="0"/>
                        <a:t>              </a:t>
                      </a:r>
                      <a:endParaRPr lang="en-US" sz="1400" dirty="0"/>
                    </a:p>
                  </a:txBody>
                  <a:tcPr marL="58145" marR="58145" marT="34290" marB="34290"/>
                </a:tc>
                <a:extLst>
                  <a:ext uri="{0D108BD9-81ED-4DB2-BD59-A6C34878D82A}">
                    <a16:rowId xmlns:a16="http://schemas.microsoft.com/office/drawing/2014/main" val="1972716915"/>
                  </a:ext>
                </a:extLst>
              </a:tr>
              <a:tr h="1457325">
                <a:tc>
                  <a:txBody>
                    <a:bodyPr/>
                    <a:lstStyle/>
                    <a:p>
                      <a:pPr algn="r" rtl="1"/>
                      <a:r>
                        <a:rPr lang="ar-MA" sz="1400" dirty="0">
                          <a:latin typeface="+mn-lt"/>
                        </a:rPr>
                        <a:t>اعتماد سلوك يتسم بالمساواة والحيادية و تجنب الصور النمطية والأحكام المسبقة عن الأطفال </a:t>
                      </a:r>
                    </a:p>
                    <a:p>
                      <a:pPr algn="r" rtl="1"/>
                      <a:endParaRPr lang="ar-MA" sz="1400" dirty="0">
                        <a:latin typeface="+mn-lt"/>
                      </a:endParaRPr>
                    </a:p>
                    <a:p>
                      <a:pPr algn="r" rtl="1"/>
                      <a:r>
                        <a:rPr lang="ar-MA" sz="1400" dirty="0">
                          <a:latin typeface="+mn-lt"/>
                        </a:rPr>
                        <a:t>ضمان حماية الفتيان والفتيات على حد سواء من جميع أشكال التمييز أو العنف أو الإساءة </a:t>
                      </a:r>
                    </a:p>
                    <a:p>
                      <a:pPr algn="r" rtl="1"/>
                      <a:endParaRPr lang="ar-MA" sz="1400" dirty="0">
                        <a:latin typeface="+mn-lt"/>
                      </a:endParaRPr>
                    </a:p>
                    <a:p>
                      <a:pPr algn="r" rtl="1"/>
                      <a:r>
                        <a:rPr lang="ar-MA" sz="1400" dirty="0">
                          <a:latin typeface="+mn-lt"/>
                        </a:rPr>
                        <a:t>تنمية و تقوية  الإمكانات الكاملة للطفل</a:t>
                      </a:r>
                      <a:endParaRPr lang="en-US" sz="1400" dirty="0">
                        <a:latin typeface="+mn-lt"/>
                      </a:endParaRPr>
                    </a:p>
                  </a:txBody>
                  <a:tcPr marL="58145" marR="58145" marT="34290" marB="34290"/>
                </a:tc>
                <a:tc>
                  <a:txBody>
                    <a:bodyPr/>
                    <a:lstStyle/>
                    <a:p>
                      <a:pPr algn="r" rtl="1"/>
                      <a:r>
                        <a:rPr lang="ar-MA" sz="1400" dirty="0">
                          <a:latin typeface="+mn-lt"/>
                        </a:rPr>
                        <a:t>جميع الأطفال متساوون ويجب معاملتهم وحمايتهم بنفس الطريقة دون أي تمييز. وبالتالي ، فإن العمر ، والجنس، والعرق ، والدين ، واللغة ، والحالة الصحية ، والإعاقة أو الحالة الاجتماعية لا ينبغي بأي حال من الأحوال أن تكون عوائق أمام تطبيق حقوق الطفل.</a:t>
                      </a:r>
                      <a:endParaRPr lang="en-US" sz="1400" dirty="0">
                        <a:latin typeface="+mn-lt"/>
                      </a:endParaRPr>
                    </a:p>
                  </a:txBody>
                  <a:tcPr marL="58145" marR="58145" marT="34290" marB="34290"/>
                </a:tc>
                <a:tc>
                  <a:txBody>
                    <a:bodyPr/>
                    <a:lstStyle/>
                    <a:p>
                      <a:pPr algn="r" rtl="1"/>
                      <a:r>
                        <a:rPr lang="ar-MA" sz="1400" dirty="0"/>
                        <a:t>عدم</a:t>
                      </a:r>
                      <a:r>
                        <a:rPr lang="fr-FR" sz="1400" dirty="0"/>
                        <a:t> </a:t>
                      </a:r>
                      <a:r>
                        <a:rPr lang="ar-MA" sz="1400" baseline="0" dirty="0"/>
                        <a:t>التمييز </a:t>
                      </a:r>
                      <a:endParaRPr lang="en-US" sz="1400" dirty="0"/>
                    </a:p>
                  </a:txBody>
                  <a:tcPr marL="58145" marR="58145" marT="34290" marB="34290"/>
                </a:tc>
                <a:extLst>
                  <a:ext uri="{0D108BD9-81ED-4DB2-BD59-A6C34878D82A}">
                    <a16:rowId xmlns:a16="http://schemas.microsoft.com/office/drawing/2014/main" val="3317269315"/>
                  </a:ext>
                </a:extLst>
              </a:tr>
              <a:tr h="1148715">
                <a:tc>
                  <a:txBody>
                    <a:bodyPr/>
                    <a:lstStyle/>
                    <a:p>
                      <a:pPr algn="r" rtl="1"/>
                      <a:r>
                        <a:rPr lang="ar-MA" sz="1400" dirty="0">
                          <a:latin typeface="+mn-lt"/>
                        </a:rPr>
                        <a:t>السماح</a:t>
                      </a:r>
                      <a:r>
                        <a:rPr lang="ar-MA" sz="1400" baseline="0" dirty="0">
                          <a:latin typeface="+mn-lt"/>
                        </a:rPr>
                        <a:t> </a:t>
                      </a:r>
                      <a:r>
                        <a:rPr lang="ar-MA" sz="1400" dirty="0">
                          <a:latin typeface="+mn-lt"/>
                        </a:rPr>
                        <a:t>للطفل بالمشاركة بطريقته الخاصة ووفقًا لإمكانياته الكاملة في عملية صنع القرار التي تهمه </a:t>
                      </a:r>
                    </a:p>
                    <a:p>
                      <a:pPr algn="r" rtl="1"/>
                      <a:endParaRPr lang="ar-MA" sz="1400" dirty="0">
                        <a:latin typeface="+mn-lt"/>
                      </a:endParaRPr>
                    </a:p>
                    <a:p>
                      <a:pPr algn="r" rtl="1"/>
                      <a:r>
                        <a:rPr lang="ar-MA" sz="1400" dirty="0">
                          <a:latin typeface="+mn-lt"/>
                        </a:rPr>
                        <a:t>السماح</a:t>
                      </a:r>
                      <a:r>
                        <a:rPr lang="ar-MA" sz="1400" baseline="0" dirty="0">
                          <a:latin typeface="+mn-lt"/>
                        </a:rPr>
                        <a:t> </a:t>
                      </a:r>
                      <a:r>
                        <a:rPr lang="ar-MA" sz="1400" dirty="0">
                          <a:latin typeface="+mn-lt"/>
                        </a:rPr>
                        <a:t> للأطفال بالتعبير عن أنفسهم في أي عمر</a:t>
                      </a:r>
                    </a:p>
                    <a:p>
                      <a:pPr algn="r" rtl="1"/>
                      <a:r>
                        <a:rPr lang="ar-MA" sz="1400" dirty="0">
                          <a:latin typeface="+mn-lt"/>
                        </a:rPr>
                        <a:t> تكييف لغتك مع قدرات الفهم لدى الطفل</a:t>
                      </a:r>
                      <a:endParaRPr lang="en-US" sz="1400" dirty="0">
                        <a:latin typeface="+mn-lt"/>
                      </a:endParaRPr>
                    </a:p>
                  </a:txBody>
                  <a:tcPr marL="58145" marR="58145" marT="34290" marB="34290"/>
                </a:tc>
                <a:tc>
                  <a:txBody>
                    <a:bodyPr/>
                    <a:lstStyle/>
                    <a:p>
                      <a:pPr algn="r" rtl="1"/>
                      <a:r>
                        <a:rPr lang="ar-MA" sz="1400" dirty="0">
                          <a:latin typeface="+mn-lt"/>
                        </a:rPr>
                        <a:t>وهذا يعني أن آراء الطفل يجب أن تؤخذ في الاعتبار في جميع القرارات المتعلقة به ، إذا كان عمره ومستوى نضجه يسمح بذلك. </a:t>
                      </a:r>
                    </a:p>
                    <a:p>
                      <a:pPr algn="r" rtl="1"/>
                      <a:endParaRPr lang="ar-MA" sz="1400" dirty="0">
                        <a:latin typeface="+mn-lt"/>
                      </a:endParaRPr>
                    </a:p>
                    <a:p>
                      <a:pPr algn="r" rtl="1"/>
                      <a:r>
                        <a:rPr lang="ar-MA" sz="1400" dirty="0">
                          <a:latin typeface="+mn-lt"/>
                        </a:rPr>
                        <a:t>يشمل مبدأ المشاركة كلاً من إمكانية الطفل للتعبير عن نفسه وإعلامه.</a:t>
                      </a:r>
                      <a:endParaRPr lang="en-US" sz="1400" dirty="0">
                        <a:latin typeface="+mn-lt"/>
                      </a:endParaRPr>
                    </a:p>
                  </a:txBody>
                  <a:tcPr marL="58145" marR="58145" marT="34290" marB="34290"/>
                </a:tc>
                <a:tc>
                  <a:txBody>
                    <a:bodyPr/>
                    <a:lstStyle/>
                    <a:p>
                      <a:pPr algn="r" rtl="1"/>
                      <a:r>
                        <a:rPr lang="ar-MA" sz="1400" dirty="0"/>
                        <a:t>مشاركة</a:t>
                      </a:r>
                      <a:r>
                        <a:rPr lang="ar-MA" sz="1400" baseline="0" dirty="0"/>
                        <a:t> الطفل </a:t>
                      </a:r>
                      <a:endParaRPr lang="en-US" sz="1400" dirty="0"/>
                    </a:p>
                  </a:txBody>
                  <a:tcPr marL="58145" marR="58145" marT="34290" marB="34290"/>
                </a:tc>
                <a:extLst>
                  <a:ext uri="{0D108BD9-81ED-4DB2-BD59-A6C34878D82A}">
                    <a16:rowId xmlns:a16="http://schemas.microsoft.com/office/drawing/2014/main" val="128105663"/>
                  </a:ext>
                </a:extLst>
              </a:tr>
            </a:tbl>
          </a:graphicData>
        </a:graphic>
      </p:graphicFrame>
    </p:spTree>
    <p:extLst>
      <p:ext uri="{BB962C8B-B14F-4D97-AF65-F5344CB8AC3E}">
        <p14:creationId xmlns:p14="http://schemas.microsoft.com/office/powerpoint/2010/main" val="1017780718"/>
      </p:ext>
    </p:extLst>
  </p:cSld>
  <p:clrMapOvr>
    <a:masterClrMapping/>
  </p:clrMapOvr>
  <p:transition spd="med">
    <p:pull/>
  </p:transition>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10003</TotalTime>
  <Words>3707</Words>
  <Application>Microsoft Office PowerPoint</Application>
  <PresentationFormat>Affichage à l'écran (4:3)</PresentationFormat>
  <Paragraphs>265</Paragraphs>
  <Slides>32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Calibri</vt:lpstr>
      <vt:lpstr>Century Gothic</vt:lpstr>
      <vt:lpstr>Times New Roman</vt:lpstr>
      <vt:lpstr>Wingdings</vt:lpstr>
      <vt:lpstr>Wingdings 3</vt:lpstr>
      <vt:lpstr>Brin</vt:lpstr>
      <vt:lpstr>الوقاية و الحماية من الانفصال  و التخلي</vt:lpstr>
      <vt:lpstr>أهداف الورشة</vt:lpstr>
      <vt:lpstr>تحديد المفاهيم                        </vt:lpstr>
      <vt:lpstr>مفهوم الحماية</vt:lpstr>
      <vt:lpstr>التخلي                                                </vt:lpstr>
      <vt:lpstr>الانفصال                                               </vt:lpstr>
      <vt:lpstr>تساؤلات                                              </vt:lpstr>
      <vt:lpstr>Présentation PowerPoint</vt:lpstr>
      <vt:lpstr>المبادئ التوجيهية في العمل مع الأطفال</vt:lpstr>
      <vt:lpstr>المبادئ التوجيهية في العمل مع الأطفال</vt:lpstr>
      <vt:lpstr>Présentation PowerPoint</vt:lpstr>
      <vt:lpstr>حق الطفل في أسرة /الاتفاقية الدولية لحقوق   الطفل"                               </vt:lpstr>
      <vt:lpstr>توصيات لجنة حقوق الطفل فيما يخص الإيداع  </vt:lpstr>
      <vt:lpstr>الحق في الأسرة ضمن الاطار القانوني المغربي </vt:lpstr>
      <vt:lpstr>النزاعات المختلفة داخلة الأسرة</vt:lpstr>
      <vt:lpstr>احتياجات الطفل                                          </vt:lpstr>
      <vt:lpstr>مفهوم الأسرة و الأدوار و المسؤوليات        </vt:lpstr>
      <vt:lpstr>Présentation PowerPoint</vt:lpstr>
      <vt:lpstr>تحليل سمات و بيانات الأطفال و احتياجاتهم      </vt:lpstr>
      <vt:lpstr>عوامل الخطر لدى الأسر</vt:lpstr>
      <vt:lpstr>عوامل الوقاية من الانفصال و التخلي           </vt:lpstr>
      <vt:lpstr>مؤشرات التتبع و التقييم للطفل في الوسط الاسري وحالات الإيداع</vt:lpstr>
      <vt:lpstr>المصلحة الفضلى للطفل و مشاركته في اتخاد/صنع القرارات                           </vt:lpstr>
      <vt:lpstr>أدوات و اليات التتبع و المواكبة و الدعم للأسرة و الطفل </vt:lpstr>
      <vt:lpstr>أدوات و اليات التتبع و المواكبة و الدعم للأسرة و الطفل </vt:lpstr>
      <vt:lpstr>دعم الوالدية الإيجابية </vt:lpstr>
      <vt:lpstr> المحيط الحمائي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الحماية من الانفصال و التخلي</dc:title>
  <dc:creator>Utilisateur Windows</dc:creator>
  <cp:lastModifiedBy>Yamna Taltit</cp:lastModifiedBy>
  <cp:revision>94</cp:revision>
  <dcterms:created xsi:type="dcterms:W3CDTF">2022-05-10T16:47:23Z</dcterms:created>
  <dcterms:modified xsi:type="dcterms:W3CDTF">2022-09-01T22:11:03Z</dcterms:modified>
</cp:coreProperties>
</file>